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35"/>
  </p:notesMasterIdLst>
  <p:handoutMasterIdLst>
    <p:handoutMasterId r:id="rId36"/>
  </p:handoutMasterIdLst>
  <p:sldIdLst>
    <p:sldId id="288" r:id="rId2"/>
    <p:sldId id="295" r:id="rId3"/>
    <p:sldId id="296" r:id="rId4"/>
    <p:sldId id="297" r:id="rId5"/>
    <p:sldId id="298" r:id="rId6"/>
    <p:sldId id="299" r:id="rId7"/>
    <p:sldId id="300" r:id="rId8"/>
    <p:sldId id="301" r:id="rId9"/>
    <p:sldId id="302" r:id="rId10"/>
    <p:sldId id="303" r:id="rId11"/>
    <p:sldId id="304" r:id="rId12"/>
    <p:sldId id="306" r:id="rId13"/>
    <p:sldId id="307" r:id="rId14"/>
    <p:sldId id="308" r:id="rId15"/>
    <p:sldId id="309" r:id="rId16"/>
    <p:sldId id="310" r:id="rId17"/>
    <p:sldId id="311" r:id="rId18"/>
    <p:sldId id="315" r:id="rId19"/>
    <p:sldId id="312" r:id="rId20"/>
    <p:sldId id="313" r:id="rId21"/>
    <p:sldId id="314" r:id="rId22"/>
    <p:sldId id="320" r:id="rId23"/>
    <p:sldId id="321" r:id="rId24"/>
    <p:sldId id="322" r:id="rId25"/>
    <p:sldId id="323" r:id="rId26"/>
    <p:sldId id="324" r:id="rId27"/>
    <p:sldId id="316" r:id="rId28"/>
    <p:sldId id="317" r:id="rId29"/>
    <p:sldId id="318" r:id="rId30"/>
    <p:sldId id="319" r:id="rId31"/>
    <p:sldId id="325" r:id="rId32"/>
    <p:sldId id="327" r:id="rId33"/>
    <p:sldId id="326"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723DE-4BCE-4196-BBFA-C7795FB39460}" type="datetimeFigureOut">
              <a:rPr lang="en-GB" smtClean="0"/>
              <a:t>17/10/2023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E99A9C8-BF58-488E-A5E2-083EF5BB5CCD}" type="slidenum">
              <a:rPr lang="en-GB" smtClean="0"/>
              <a:t>‹#›</a:t>
            </a:fld>
            <a:endParaRPr lang="en-GB"/>
          </a:p>
        </p:txBody>
      </p:sp>
    </p:spTree>
    <p:extLst>
      <p:ext uri="{BB962C8B-B14F-4D97-AF65-F5344CB8AC3E}">
        <p14:creationId xmlns:p14="http://schemas.microsoft.com/office/powerpoint/2010/main" val="330285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0B8DBA-746F-4714-9C8C-DC358543CB9E}" type="datetimeFigureOut">
              <a:rPr lang="en-GB" smtClean="0"/>
              <a:t>17/10/2023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994F88-9F8E-48E2-A7D0-F0AF2C23BB1B}" type="slidenum">
              <a:rPr lang="en-GB" smtClean="0"/>
              <a:t>‹#›</a:t>
            </a:fld>
            <a:endParaRPr lang="en-GB"/>
          </a:p>
        </p:txBody>
      </p:sp>
    </p:spTree>
    <p:extLst>
      <p:ext uri="{BB962C8B-B14F-4D97-AF65-F5344CB8AC3E}">
        <p14:creationId xmlns:p14="http://schemas.microsoft.com/office/powerpoint/2010/main" val="273721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4866D-0F39-854C-93C7-9678E39D85C4}" type="slidenum">
              <a:rPr lang="en-US" smtClean="0"/>
              <a:t>27</a:t>
            </a:fld>
            <a:endParaRPr lang="en-US"/>
          </a:p>
        </p:txBody>
      </p:sp>
    </p:spTree>
    <p:extLst>
      <p:ext uri="{BB962C8B-B14F-4D97-AF65-F5344CB8AC3E}">
        <p14:creationId xmlns:p14="http://schemas.microsoft.com/office/powerpoint/2010/main" val="334017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2074AEF-45DE-458F-A3C1-09779C02ED9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7CA2625-3212-4B01-B55A-528EA5EBB0EB}"/>
              </a:ext>
            </a:extLst>
          </p:cNvPr>
          <p:cNvSpPr>
            <a:spLocks noGrp="1"/>
          </p:cNvSpPr>
          <p:nvPr>
            <p:ph type="body" idx="1"/>
          </p:nvPr>
        </p:nvSpPr>
        <p:spPr>
          <a:xfrm>
            <a:off x="187252" y="4715153"/>
            <a:ext cx="6352364"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a:latin typeface="Arial" panose="020B0604020202020204" pitchFamily="34" charset="0"/>
                <a:ea typeface="ＭＳ Ｐゴシック" panose="020B0600070205080204" pitchFamily="34" charset="-128"/>
              </a:rPr>
              <a:t>Talk through each strategy and explain what each will do to help the child decode a word that they cannot read.</a:t>
            </a:r>
          </a:p>
          <a:p>
            <a:pPr marL="171450" indent="-171450">
              <a:buFontTx/>
              <a:buChar char="•"/>
            </a:pPr>
            <a:r>
              <a:rPr lang="en-GB" altLang="en-US" b="1">
                <a:latin typeface="Arial" panose="020B0604020202020204" pitchFamily="34" charset="0"/>
                <a:ea typeface="ＭＳ Ｐゴシック" panose="020B0600070205080204" pitchFamily="34" charset="-128"/>
              </a:rPr>
              <a:t>Independent Strategies</a:t>
            </a:r>
            <a:r>
              <a:rPr lang="en-GB" altLang="en-US">
                <a:latin typeface="Arial" panose="020B0604020202020204" pitchFamily="34" charset="0"/>
                <a:ea typeface="ＭＳ Ｐゴシック" panose="020B0600070205080204" pitchFamily="34" charset="-128"/>
              </a:rPr>
              <a:t> </a:t>
            </a:r>
            <a:br>
              <a:rPr lang="en-GB" altLang="en-US">
                <a:latin typeface="Arial" panose="020B0604020202020204" pitchFamily="34" charset="0"/>
                <a:ea typeface="ＭＳ Ｐゴシック" panose="020B0600070205080204" pitchFamily="34" charset="-128"/>
              </a:rPr>
            </a:br>
            <a:r>
              <a:rPr lang="en-GB" altLang="en-US" i="1">
                <a:latin typeface="Arial" panose="020B0604020202020204" pitchFamily="34" charset="0"/>
                <a:ea typeface="ＭＳ Ｐゴシック" panose="020B0600070205080204" pitchFamily="34" charset="-128"/>
              </a:rPr>
              <a:t>by Jill Marie Warner</a:t>
            </a:r>
            <a:r>
              <a:rPr lang="en-GB" altLang="en-US">
                <a:latin typeface="Arial" panose="020B0604020202020204" pitchFamily="34" charset="0"/>
                <a:ea typeface="ＭＳ Ｐゴシック" panose="020B0600070205080204" pitchFamily="34" charset="-128"/>
              </a:rPr>
              <a:t> </a:t>
            </a:r>
            <a:br>
              <a:rPr lang="en-GB" altLang="en-US">
                <a:latin typeface="Arial" panose="020B0604020202020204" pitchFamily="34" charset="0"/>
                <a:ea typeface="ＭＳ Ｐゴシック" panose="020B0600070205080204" pitchFamily="34" charset="-128"/>
              </a:rPr>
            </a:br>
            <a:br>
              <a:rPr lang="en-GB" altLang="en-US">
                <a:latin typeface="Arial" panose="020B0604020202020204" pitchFamily="34" charset="0"/>
                <a:ea typeface="ＭＳ Ｐゴシック" panose="020B0600070205080204" pitchFamily="34" charset="-128"/>
              </a:rPr>
            </a:br>
            <a:endParaRPr lang="en-GB" altLang="en-US">
              <a:latin typeface="Arial" panose="020B0604020202020204" pitchFamily="34" charset="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8B41A3A2-DEA5-4D6C-A3E5-7811243E92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96EA53-0DDA-4C85-8399-0DACA9BD00B0}" type="slidenum">
              <a:rPr lang="en-GB" altLang="en-US" sz="1200"/>
              <a:pPr/>
              <a:t>28</a:t>
            </a:fld>
            <a:endParaRPr lang="en-GB" altLang="en-US" sz="1200"/>
          </a:p>
        </p:txBody>
      </p:sp>
    </p:spTree>
    <p:extLst>
      <p:ext uri="{BB962C8B-B14F-4D97-AF65-F5344CB8AC3E}">
        <p14:creationId xmlns:p14="http://schemas.microsoft.com/office/powerpoint/2010/main" val="410341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7E82451-A85A-4506-ACDD-65FBA288EF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AC084DD-BEEE-4B99-95AE-475D9F18FD1B}" type="slidenum">
              <a:rPr lang="en-US" altLang="en-US" sz="1200">
                <a:latin typeface="Calibri" panose="020F0502020204030204" pitchFamily="34" charset="0"/>
              </a:rPr>
              <a:pPr eaLnBrk="1" hangingPunct="1"/>
              <a:t>29</a:t>
            </a:fld>
            <a:endParaRPr lang="en-US" altLang="en-US" sz="1200">
              <a:latin typeface="Calibri" panose="020F0502020204030204" pitchFamily="34" charset="0"/>
            </a:endParaRPr>
          </a:p>
        </p:txBody>
      </p:sp>
      <p:sp>
        <p:nvSpPr>
          <p:cNvPr id="45059" name="Rectangle 2">
            <a:extLst>
              <a:ext uri="{FF2B5EF4-FFF2-40B4-BE49-F238E27FC236}">
                <a16:creationId xmlns:a16="http://schemas.microsoft.com/office/drawing/2014/main" id="{EB3C6D7D-3C4D-4DFE-B312-1E687B83735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B0A21C0-9A71-4160-881A-0A5880BFD3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98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AD2BA9F-F03E-452F-85F8-85979CE4BF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5D129C1-6E49-4FAA-B3C9-358893D3B012}" type="slidenum">
              <a:rPr lang="en-US" altLang="en-US" sz="1200">
                <a:latin typeface="Calibri" panose="020F0502020204030204" pitchFamily="34" charset="0"/>
              </a:rPr>
              <a:pPr eaLnBrk="1" hangingPunct="1"/>
              <a:t>30</a:t>
            </a:fld>
            <a:endParaRPr lang="en-US" altLang="en-US" sz="1200">
              <a:latin typeface="Calibri" panose="020F0502020204030204" pitchFamily="34" charset="0"/>
            </a:endParaRPr>
          </a:p>
        </p:txBody>
      </p:sp>
      <p:sp>
        <p:nvSpPr>
          <p:cNvPr id="47107" name="Rectangle 2">
            <a:extLst>
              <a:ext uri="{FF2B5EF4-FFF2-40B4-BE49-F238E27FC236}">
                <a16:creationId xmlns:a16="http://schemas.microsoft.com/office/drawing/2014/main" id="{3004DEE2-96AE-4284-BAF7-9FB5D362C89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61FC33E7-9653-425C-862B-73AB82651B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6937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AD2BA9F-F03E-452F-85F8-85979CE4BF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5D129C1-6E49-4FAA-B3C9-358893D3B012}" type="slidenum">
              <a:rPr lang="en-US" altLang="en-US" sz="1200">
                <a:latin typeface="Calibri" panose="020F0502020204030204" pitchFamily="34" charset="0"/>
              </a:rPr>
              <a:pPr eaLnBrk="1" hangingPunct="1"/>
              <a:t>32</a:t>
            </a:fld>
            <a:endParaRPr lang="en-US" altLang="en-US" sz="1200">
              <a:latin typeface="Calibri" panose="020F0502020204030204" pitchFamily="34" charset="0"/>
            </a:endParaRPr>
          </a:p>
        </p:txBody>
      </p:sp>
      <p:sp>
        <p:nvSpPr>
          <p:cNvPr id="47107" name="Rectangle 2">
            <a:extLst>
              <a:ext uri="{FF2B5EF4-FFF2-40B4-BE49-F238E27FC236}">
                <a16:creationId xmlns:a16="http://schemas.microsoft.com/office/drawing/2014/main" id="{3004DEE2-96AE-4284-BAF7-9FB5D362C89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61FC33E7-9653-425C-862B-73AB82651B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96325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729DFB-F623-4308-BB46-57DAF2A073D5}" type="datetimeFigureOut">
              <a:rPr lang="en-GB" smtClean="0"/>
              <a:t>17/10/2023</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658F86CD-363A-44D9-BC4A-60E2B9EB99FE}"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4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729DFB-F623-4308-BB46-57DAF2A073D5}"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F86CD-363A-44D9-BC4A-60E2B9EB99FE}" type="slidenum">
              <a:rPr lang="en-GB" smtClean="0"/>
              <a:t>‹#›</a:t>
            </a:fld>
            <a:endParaRPr lang="en-GB"/>
          </a:p>
        </p:txBody>
      </p:sp>
    </p:spTree>
    <p:extLst>
      <p:ext uri="{BB962C8B-B14F-4D97-AF65-F5344CB8AC3E}">
        <p14:creationId xmlns:p14="http://schemas.microsoft.com/office/powerpoint/2010/main" val="132697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29DFB-F623-4308-BB46-57DAF2A073D5}"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F86CD-363A-44D9-BC4A-60E2B9EB99FE}"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991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29DFB-F623-4308-BB46-57DAF2A073D5}"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F86CD-363A-44D9-BC4A-60E2B9EB99FE}"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857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29DFB-F623-4308-BB46-57DAF2A073D5}"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F86CD-363A-44D9-BC4A-60E2B9EB99FE}" type="slidenum">
              <a:rPr lang="en-GB" smtClean="0"/>
              <a:t>‹#›</a:t>
            </a:fld>
            <a:endParaRPr lang="en-GB"/>
          </a:p>
        </p:txBody>
      </p:sp>
    </p:spTree>
    <p:extLst>
      <p:ext uri="{BB962C8B-B14F-4D97-AF65-F5344CB8AC3E}">
        <p14:creationId xmlns:p14="http://schemas.microsoft.com/office/powerpoint/2010/main" val="61375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29DFB-F623-4308-BB46-57DAF2A073D5}"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F86CD-363A-44D9-BC4A-60E2B9EB99FE}"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70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29DFB-F623-4308-BB46-57DAF2A073D5}"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F86CD-363A-44D9-BC4A-60E2B9EB99FE}"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29DFB-F623-4308-BB46-57DAF2A073D5}"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F86CD-363A-44D9-BC4A-60E2B9EB99F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976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29DFB-F623-4308-BB46-57DAF2A073D5}"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F86CD-363A-44D9-BC4A-60E2B9EB99FE}"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29DFB-F623-4308-BB46-57DAF2A073D5}"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F86CD-363A-44D9-BC4A-60E2B9EB99FE}" type="slidenum">
              <a:rPr lang="en-GB" smtClean="0"/>
              <a:t>‹#›</a:t>
            </a:fld>
            <a:endParaRPr lang="en-GB"/>
          </a:p>
        </p:txBody>
      </p:sp>
    </p:spTree>
    <p:extLst>
      <p:ext uri="{BB962C8B-B14F-4D97-AF65-F5344CB8AC3E}">
        <p14:creationId xmlns:p14="http://schemas.microsoft.com/office/powerpoint/2010/main" val="69136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29DFB-F623-4308-BB46-57DAF2A073D5}"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F86CD-363A-44D9-BC4A-60E2B9EB99FE}"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77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729DFB-F623-4308-BB46-57DAF2A073D5}"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F86CD-363A-44D9-BC4A-60E2B9EB99FE}" type="slidenum">
              <a:rPr lang="en-GB" smtClean="0"/>
              <a:t>‹#›</a:t>
            </a:fld>
            <a:endParaRPr lang="en-GB"/>
          </a:p>
        </p:txBody>
      </p:sp>
    </p:spTree>
    <p:extLst>
      <p:ext uri="{BB962C8B-B14F-4D97-AF65-F5344CB8AC3E}">
        <p14:creationId xmlns:p14="http://schemas.microsoft.com/office/powerpoint/2010/main" val="128368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729DFB-F623-4308-BB46-57DAF2A073D5}" type="datetimeFigureOut">
              <a:rPr lang="en-GB" smtClean="0"/>
              <a:t>17/10/2023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8F86CD-363A-44D9-BC4A-60E2B9EB99FE}"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88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729DFB-F623-4308-BB46-57DAF2A073D5}" type="datetimeFigureOut">
              <a:rPr lang="en-GB" smtClean="0"/>
              <a:t>17/10/2023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8F86CD-363A-44D9-BC4A-60E2B9EB99F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13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29DFB-F623-4308-BB46-57DAF2A073D5}" type="datetimeFigureOut">
              <a:rPr lang="en-GB" smtClean="0"/>
              <a:t>17/10/2023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8F86CD-363A-44D9-BC4A-60E2B9EB99FE}" type="slidenum">
              <a:rPr lang="en-GB" smtClean="0"/>
              <a:t>‹#›</a:t>
            </a:fld>
            <a:endParaRPr lang="en-GB"/>
          </a:p>
        </p:txBody>
      </p:sp>
    </p:spTree>
    <p:extLst>
      <p:ext uri="{BB962C8B-B14F-4D97-AF65-F5344CB8AC3E}">
        <p14:creationId xmlns:p14="http://schemas.microsoft.com/office/powerpoint/2010/main" val="369360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729DFB-F623-4308-BB46-57DAF2A073D5}"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F86CD-363A-44D9-BC4A-60E2B9EB99FE}"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30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729DFB-F623-4308-BB46-57DAF2A073D5}"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F86CD-363A-44D9-BC4A-60E2B9EB99FE}" type="slidenum">
              <a:rPr lang="en-GB" smtClean="0"/>
              <a:t>‹#›</a:t>
            </a:fld>
            <a:endParaRPr lang="en-GB"/>
          </a:p>
        </p:txBody>
      </p:sp>
    </p:spTree>
    <p:extLst>
      <p:ext uri="{BB962C8B-B14F-4D97-AF65-F5344CB8AC3E}">
        <p14:creationId xmlns:p14="http://schemas.microsoft.com/office/powerpoint/2010/main" val="2424246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729DFB-F623-4308-BB46-57DAF2A073D5}" type="datetimeFigureOut">
              <a:rPr lang="en-GB" smtClean="0"/>
              <a:t>17/10/2023</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8F86CD-363A-44D9-BC4A-60E2B9EB99FE}" type="slidenum">
              <a:rPr lang="en-GB" smtClean="0"/>
              <a:t>‹#›</a:t>
            </a:fld>
            <a:endParaRPr lang="en-GB"/>
          </a:p>
        </p:txBody>
      </p:sp>
    </p:spTree>
    <p:extLst>
      <p:ext uri="{BB962C8B-B14F-4D97-AF65-F5344CB8AC3E}">
        <p14:creationId xmlns:p14="http://schemas.microsoft.com/office/powerpoint/2010/main" val="226389487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UCI2mu7URBc"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235" y="3563007"/>
            <a:ext cx="9144000" cy="1129370"/>
          </a:xfrm>
        </p:spPr>
        <p:txBody>
          <a:bodyPr>
            <a:noAutofit/>
          </a:bodyPr>
          <a:lstStyle/>
          <a:p>
            <a:r>
              <a:rPr lang="en-GB" sz="6000" dirty="0">
                <a:latin typeface="Topmarks" pitchFamily="2" charset="0"/>
              </a:rPr>
              <a:t>High Lane Phonics</a:t>
            </a:r>
            <a:br>
              <a:rPr lang="en-GB" sz="6000" dirty="0">
                <a:latin typeface="Topmarks" pitchFamily="2" charset="0"/>
              </a:rPr>
            </a:br>
            <a:r>
              <a:rPr lang="en-GB" sz="6000" dirty="0">
                <a:latin typeface="Topmarks" pitchFamily="2" charset="0"/>
              </a:rPr>
              <a:t>Parent Information Meeting</a:t>
            </a:r>
          </a:p>
        </p:txBody>
      </p:sp>
    </p:spTree>
    <p:extLst>
      <p:ext uri="{BB962C8B-B14F-4D97-AF65-F5344CB8AC3E}">
        <p14:creationId xmlns:p14="http://schemas.microsoft.com/office/powerpoint/2010/main" val="15251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D09F3-04EB-4588-96A3-FC908C3C4B12}"/>
              </a:ext>
            </a:extLst>
          </p:cNvPr>
          <p:cNvSpPr txBox="1"/>
          <p:nvPr/>
        </p:nvSpPr>
        <p:spPr>
          <a:xfrm>
            <a:off x="768521" y="757988"/>
            <a:ext cx="10220045" cy="1508105"/>
          </a:xfrm>
          <a:prstGeom prst="rect">
            <a:avLst/>
          </a:prstGeom>
          <a:noFill/>
        </p:spPr>
        <p:txBody>
          <a:bodyPr wrap="square" rtlCol="0">
            <a:spAutoFit/>
          </a:bodyPr>
          <a:lstStyle/>
          <a:p>
            <a:r>
              <a:rPr lang="en-GB" sz="4000" b="1" u="sng" dirty="0">
                <a:latin typeface="Topmarks" pitchFamily="2" charset="0"/>
              </a:rPr>
              <a:t>Phases in Phonics</a:t>
            </a:r>
          </a:p>
          <a:p>
            <a:r>
              <a:rPr lang="en-GB" sz="2800" b="1" u="sng" dirty="0">
                <a:latin typeface="Topmarks" pitchFamily="2" charset="0"/>
              </a:rPr>
              <a:t>Phase 3</a:t>
            </a:r>
            <a:endParaRPr lang="en-GB" sz="1600" dirty="0">
              <a:latin typeface="Topmarks" pitchFamily="2" charset="0"/>
            </a:endParaRPr>
          </a:p>
          <a:p>
            <a:r>
              <a:rPr lang="en-GB" sz="2400" dirty="0">
                <a:latin typeface="Topmarks" pitchFamily="2" charset="0"/>
              </a:rPr>
              <a:t> </a:t>
            </a:r>
          </a:p>
        </p:txBody>
      </p:sp>
      <p:pic>
        <p:nvPicPr>
          <p:cNvPr id="5" name="Picture 4">
            <a:extLst>
              <a:ext uri="{FF2B5EF4-FFF2-40B4-BE49-F238E27FC236}">
                <a16:creationId xmlns:a16="http://schemas.microsoft.com/office/drawing/2014/main" id="{0A953E11-E985-49AC-BFEA-3204AF021188}"/>
              </a:ext>
            </a:extLst>
          </p:cNvPr>
          <p:cNvPicPr>
            <a:picLocks noChangeAspect="1"/>
          </p:cNvPicPr>
          <p:nvPr/>
        </p:nvPicPr>
        <p:blipFill>
          <a:blip r:embed="rId2"/>
          <a:stretch>
            <a:fillRect/>
          </a:stretch>
        </p:blipFill>
        <p:spPr>
          <a:xfrm>
            <a:off x="2410116" y="1665424"/>
            <a:ext cx="7592485" cy="4315427"/>
          </a:xfrm>
          <a:prstGeom prst="rect">
            <a:avLst/>
          </a:prstGeom>
        </p:spPr>
      </p:pic>
    </p:spTree>
    <p:extLst>
      <p:ext uri="{BB962C8B-B14F-4D97-AF65-F5344CB8AC3E}">
        <p14:creationId xmlns:p14="http://schemas.microsoft.com/office/powerpoint/2010/main" val="2737522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D09F3-04EB-4588-96A3-FC908C3C4B12}"/>
              </a:ext>
            </a:extLst>
          </p:cNvPr>
          <p:cNvSpPr txBox="1"/>
          <p:nvPr/>
        </p:nvSpPr>
        <p:spPr>
          <a:xfrm>
            <a:off x="985977" y="643622"/>
            <a:ext cx="10220045" cy="5570756"/>
          </a:xfrm>
          <a:prstGeom prst="rect">
            <a:avLst/>
          </a:prstGeom>
          <a:noFill/>
        </p:spPr>
        <p:txBody>
          <a:bodyPr wrap="square" rtlCol="0">
            <a:spAutoFit/>
          </a:bodyPr>
          <a:lstStyle/>
          <a:p>
            <a:r>
              <a:rPr lang="en-GB" sz="4000" b="1" u="sng" dirty="0">
                <a:latin typeface="Topmarks" pitchFamily="2" charset="0"/>
              </a:rPr>
              <a:t>Phases in Phonics</a:t>
            </a:r>
          </a:p>
          <a:p>
            <a:r>
              <a:rPr lang="en-GB" sz="2800" b="1" u="sng" dirty="0">
                <a:latin typeface="Topmarks" pitchFamily="2" charset="0"/>
              </a:rPr>
              <a:t>Phase 4 </a:t>
            </a:r>
            <a:endParaRPr lang="en-GB" sz="1600" dirty="0">
              <a:latin typeface="Topmarks" pitchFamily="2" charset="0"/>
            </a:endParaRPr>
          </a:p>
          <a:p>
            <a:endParaRPr lang="en-GB" sz="2400" dirty="0">
              <a:latin typeface="Topmarks" pitchFamily="2" charset="0"/>
            </a:endParaRPr>
          </a:p>
          <a:p>
            <a:r>
              <a:rPr lang="en-GB" sz="2400" dirty="0">
                <a:latin typeface="Topmarks" pitchFamily="2" charset="0"/>
              </a:rPr>
              <a:t>Phase four is a recap of all learnt graphemes in phase 2 and phase 3. In phase 4 we look as more complex structures of words and make sure children can blend and segment constant blends. This is particularly important for segmenting to spell. </a:t>
            </a:r>
          </a:p>
          <a:p>
            <a:endParaRPr lang="en-GB" sz="2400" dirty="0">
              <a:latin typeface="Topmarks" pitchFamily="2" charset="0"/>
            </a:endParaRPr>
          </a:p>
          <a:p>
            <a:r>
              <a:rPr lang="en-GB" sz="2400" dirty="0">
                <a:latin typeface="Topmarks" pitchFamily="2" charset="0"/>
              </a:rPr>
              <a:t>For example:</a:t>
            </a:r>
          </a:p>
          <a:p>
            <a:r>
              <a:rPr lang="en-GB" sz="2400" dirty="0" err="1">
                <a:latin typeface="Topmarks" pitchFamily="2" charset="0"/>
              </a:rPr>
              <a:t>ccvc</a:t>
            </a:r>
            <a:r>
              <a:rPr lang="en-GB" sz="2400" dirty="0">
                <a:latin typeface="Topmarks" pitchFamily="2" charset="0"/>
              </a:rPr>
              <a:t> – </a:t>
            </a:r>
            <a:r>
              <a:rPr lang="en-GB" sz="2400" dirty="0">
                <a:highlight>
                  <a:srgbClr val="FFFF00"/>
                </a:highlight>
                <a:latin typeface="Topmarks" pitchFamily="2" charset="0"/>
              </a:rPr>
              <a:t>stop</a:t>
            </a:r>
            <a:r>
              <a:rPr lang="en-GB" sz="2400" dirty="0">
                <a:latin typeface="Topmarks" pitchFamily="2" charset="0"/>
              </a:rPr>
              <a:t>, </a:t>
            </a:r>
            <a:r>
              <a:rPr lang="en-GB" sz="2400" dirty="0">
                <a:highlight>
                  <a:srgbClr val="00FF00"/>
                </a:highlight>
                <a:latin typeface="Topmarks" pitchFamily="2" charset="0"/>
              </a:rPr>
              <a:t>train</a:t>
            </a:r>
            <a:r>
              <a:rPr lang="en-GB" sz="2400" dirty="0">
                <a:latin typeface="Topmarks" pitchFamily="2" charset="0"/>
              </a:rPr>
              <a:t>, </a:t>
            </a:r>
            <a:r>
              <a:rPr lang="en-GB" sz="2400" dirty="0">
                <a:highlight>
                  <a:srgbClr val="FFFF00"/>
                </a:highlight>
                <a:latin typeface="Topmarks" pitchFamily="2" charset="0"/>
              </a:rPr>
              <a:t>crab</a:t>
            </a:r>
          </a:p>
          <a:p>
            <a:r>
              <a:rPr lang="en-GB" sz="2400" dirty="0" err="1">
                <a:latin typeface="Topmarks" pitchFamily="2" charset="0"/>
              </a:rPr>
              <a:t>cccvc</a:t>
            </a:r>
            <a:r>
              <a:rPr lang="en-GB" sz="2400" dirty="0">
                <a:latin typeface="Topmarks" pitchFamily="2" charset="0"/>
              </a:rPr>
              <a:t> – </a:t>
            </a:r>
            <a:r>
              <a:rPr lang="en-GB" sz="2400" dirty="0">
                <a:highlight>
                  <a:srgbClr val="FFFF00"/>
                </a:highlight>
                <a:latin typeface="Topmarks" pitchFamily="2" charset="0"/>
              </a:rPr>
              <a:t>strap</a:t>
            </a:r>
            <a:r>
              <a:rPr lang="en-GB" sz="2400" dirty="0">
                <a:latin typeface="Topmarks" pitchFamily="2" charset="0"/>
              </a:rPr>
              <a:t>, </a:t>
            </a:r>
            <a:r>
              <a:rPr lang="en-GB" sz="2400" dirty="0">
                <a:highlight>
                  <a:srgbClr val="00FF00"/>
                </a:highlight>
                <a:latin typeface="Topmarks" pitchFamily="2" charset="0"/>
              </a:rPr>
              <a:t>strong</a:t>
            </a:r>
            <a:r>
              <a:rPr lang="en-GB" sz="2400" dirty="0">
                <a:latin typeface="Topmarks" pitchFamily="2" charset="0"/>
              </a:rPr>
              <a:t>, </a:t>
            </a:r>
            <a:r>
              <a:rPr lang="en-GB" sz="2400" dirty="0">
                <a:highlight>
                  <a:srgbClr val="FFFF00"/>
                </a:highlight>
                <a:latin typeface="Topmarks" pitchFamily="2" charset="0"/>
              </a:rPr>
              <a:t>splat</a:t>
            </a:r>
          </a:p>
          <a:p>
            <a:endParaRPr lang="en-GB" sz="2400" dirty="0">
              <a:latin typeface="Topmarks" pitchFamily="2" charset="0"/>
            </a:endParaRPr>
          </a:p>
          <a:p>
            <a:r>
              <a:rPr lang="en-GB" sz="2400" dirty="0" err="1">
                <a:latin typeface="Topmarks" pitchFamily="2" charset="0"/>
              </a:rPr>
              <a:t>cvcc</a:t>
            </a:r>
            <a:r>
              <a:rPr lang="en-GB" sz="2400" dirty="0">
                <a:latin typeface="Topmarks" pitchFamily="2" charset="0"/>
              </a:rPr>
              <a:t> –</a:t>
            </a:r>
            <a:r>
              <a:rPr lang="en-GB" sz="2400" dirty="0">
                <a:highlight>
                  <a:srgbClr val="FFFF00"/>
                </a:highlight>
                <a:latin typeface="Topmarks" pitchFamily="2" charset="0"/>
              </a:rPr>
              <a:t>desk</a:t>
            </a:r>
            <a:r>
              <a:rPr lang="en-GB" sz="2400" dirty="0">
                <a:latin typeface="Topmarks" pitchFamily="2" charset="0"/>
              </a:rPr>
              <a:t>, </a:t>
            </a:r>
            <a:r>
              <a:rPr lang="en-GB" sz="2400" dirty="0">
                <a:highlight>
                  <a:srgbClr val="FFFF00"/>
                </a:highlight>
                <a:latin typeface="Topmarks" pitchFamily="2" charset="0"/>
              </a:rPr>
              <a:t>hand</a:t>
            </a:r>
            <a:r>
              <a:rPr lang="en-GB" sz="2400" dirty="0">
                <a:latin typeface="Topmarks" pitchFamily="2" charset="0"/>
              </a:rPr>
              <a:t>, </a:t>
            </a:r>
            <a:r>
              <a:rPr lang="en-GB" sz="2400" dirty="0">
                <a:highlight>
                  <a:srgbClr val="00FF00"/>
                </a:highlight>
                <a:latin typeface="Topmarks" pitchFamily="2" charset="0"/>
              </a:rPr>
              <a:t>lunch, thump</a:t>
            </a:r>
          </a:p>
          <a:p>
            <a:r>
              <a:rPr lang="en-GB" sz="2400" dirty="0" err="1">
                <a:latin typeface="Topmarks" pitchFamily="2" charset="0"/>
              </a:rPr>
              <a:t>ccvcc</a:t>
            </a:r>
            <a:r>
              <a:rPr lang="en-GB" sz="2400" dirty="0">
                <a:latin typeface="Topmarks" pitchFamily="2" charset="0"/>
              </a:rPr>
              <a:t>- </a:t>
            </a:r>
            <a:r>
              <a:rPr lang="en-GB" sz="2400" dirty="0">
                <a:highlight>
                  <a:srgbClr val="FFFF00"/>
                </a:highlight>
                <a:latin typeface="Topmarks" pitchFamily="2" charset="0"/>
              </a:rPr>
              <a:t>skunk</a:t>
            </a:r>
            <a:r>
              <a:rPr lang="en-GB" sz="2400" dirty="0">
                <a:latin typeface="Topmarks" pitchFamily="2" charset="0"/>
              </a:rPr>
              <a:t>, </a:t>
            </a:r>
            <a:r>
              <a:rPr lang="en-GB" sz="2400" dirty="0">
                <a:highlight>
                  <a:srgbClr val="FFFF00"/>
                </a:highlight>
                <a:latin typeface="Topmarks" pitchFamily="2" charset="0"/>
              </a:rPr>
              <a:t>stamp</a:t>
            </a:r>
            <a:r>
              <a:rPr lang="en-GB" sz="2400" dirty="0">
                <a:latin typeface="Topmarks" pitchFamily="2" charset="0"/>
              </a:rPr>
              <a:t>, </a:t>
            </a:r>
            <a:r>
              <a:rPr lang="en-GB" sz="2400" dirty="0">
                <a:highlight>
                  <a:srgbClr val="FFFF00"/>
                </a:highlight>
                <a:latin typeface="Topmarks" pitchFamily="2" charset="0"/>
              </a:rPr>
              <a:t>drift</a:t>
            </a:r>
            <a:r>
              <a:rPr lang="en-GB" sz="2400" dirty="0">
                <a:latin typeface="Topmarks" pitchFamily="2" charset="0"/>
              </a:rPr>
              <a:t>, </a:t>
            </a:r>
            <a:r>
              <a:rPr lang="en-GB" sz="2400" dirty="0">
                <a:highlight>
                  <a:srgbClr val="00FF00"/>
                </a:highlight>
                <a:latin typeface="Topmarks" pitchFamily="2" charset="0"/>
              </a:rPr>
              <a:t>crunch</a:t>
            </a:r>
          </a:p>
        </p:txBody>
      </p:sp>
      <p:sp>
        <p:nvSpPr>
          <p:cNvPr id="3" name="TextBox 2">
            <a:extLst>
              <a:ext uri="{FF2B5EF4-FFF2-40B4-BE49-F238E27FC236}">
                <a16:creationId xmlns:a16="http://schemas.microsoft.com/office/drawing/2014/main" id="{505F1D7E-186F-47AD-A01C-9E23E2831762}"/>
              </a:ext>
            </a:extLst>
          </p:cNvPr>
          <p:cNvSpPr txBox="1"/>
          <p:nvPr/>
        </p:nvSpPr>
        <p:spPr>
          <a:xfrm>
            <a:off x="7961586" y="3957145"/>
            <a:ext cx="3244436" cy="1631216"/>
          </a:xfrm>
          <a:prstGeom prst="rect">
            <a:avLst/>
          </a:prstGeom>
          <a:noFill/>
        </p:spPr>
        <p:txBody>
          <a:bodyPr wrap="square" rtlCol="0">
            <a:spAutoFit/>
          </a:bodyPr>
          <a:lstStyle/>
          <a:p>
            <a:r>
              <a:rPr lang="en-GB" sz="2000" dirty="0">
                <a:latin typeface="Topmarks" pitchFamily="2" charset="0"/>
              </a:rPr>
              <a:t>Best practice is to incorporate phase four into all other phases </a:t>
            </a:r>
          </a:p>
          <a:p>
            <a:r>
              <a:rPr lang="en-GB" sz="2000" dirty="0">
                <a:highlight>
                  <a:srgbClr val="FFFF00"/>
                </a:highlight>
                <a:latin typeface="Topmarks" pitchFamily="2" charset="0"/>
              </a:rPr>
              <a:t>Phase 2</a:t>
            </a:r>
          </a:p>
          <a:p>
            <a:r>
              <a:rPr lang="en-GB" sz="2000" dirty="0">
                <a:highlight>
                  <a:srgbClr val="00FF00"/>
                </a:highlight>
                <a:latin typeface="Topmarks" pitchFamily="2" charset="0"/>
              </a:rPr>
              <a:t>Phase 3</a:t>
            </a:r>
          </a:p>
        </p:txBody>
      </p:sp>
    </p:spTree>
    <p:extLst>
      <p:ext uri="{BB962C8B-B14F-4D97-AF65-F5344CB8AC3E}">
        <p14:creationId xmlns:p14="http://schemas.microsoft.com/office/powerpoint/2010/main" val="55822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D09F3-04EB-4588-96A3-FC908C3C4B12}"/>
              </a:ext>
            </a:extLst>
          </p:cNvPr>
          <p:cNvSpPr txBox="1"/>
          <p:nvPr/>
        </p:nvSpPr>
        <p:spPr>
          <a:xfrm>
            <a:off x="768521" y="757988"/>
            <a:ext cx="10220045" cy="1508105"/>
          </a:xfrm>
          <a:prstGeom prst="rect">
            <a:avLst/>
          </a:prstGeom>
          <a:noFill/>
        </p:spPr>
        <p:txBody>
          <a:bodyPr wrap="square" rtlCol="0">
            <a:spAutoFit/>
          </a:bodyPr>
          <a:lstStyle/>
          <a:p>
            <a:r>
              <a:rPr lang="en-GB" sz="4000" b="1" u="sng" dirty="0">
                <a:latin typeface="Topmarks" pitchFamily="2" charset="0"/>
              </a:rPr>
              <a:t>Phases in Phonics</a:t>
            </a:r>
          </a:p>
          <a:p>
            <a:r>
              <a:rPr lang="en-GB" sz="2800" b="1" u="sng" dirty="0">
                <a:latin typeface="Topmarks" pitchFamily="2" charset="0"/>
              </a:rPr>
              <a:t>Phase 5</a:t>
            </a:r>
            <a:endParaRPr lang="en-GB" sz="1600" dirty="0">
              <a:latin typeface="Topmarks" pitchFamily="2" charset="0"/>
            </a:endParaRPr>
          </a:p>
          <a:p>
            <a:r>
              <a:rPr lang="en-GB" sz="2400" dirty="0">
                <a:latin typeface="Topmarks" pitchFamily="2" charset="0"/>
              </a:rPr>
              <a:t> </a:t>
            </a:r>
          </a:p>
        </p:txBody>
      </p:sp>
      <p:pic>
        <p:nvPicPr>
          <p:cNvPr id="4" name="Picture 3">
            <a:extLst>
              <a:ext uri="{FF2B5EF4-FFF2-40B4-BE49-F238E27FC236}">
                <a16:creationId xmlns:a16="http://schemas.microsoft.com/office/drawing/2014/main" id="{AC92D85A-0E94-4414-B452-2582906BE7B0}"/>
              </a:ext>
            </a:extLst>
          </p:cNvPr>
          <p:cNvPicPr>
            <a:picLocks noChangeAspect="1"/>
          </p:cNvPicPr>
          <p:nvPr/>
        </p:nvPicPr>
        <p:blipFill>
          <a:blip r:embed="rId2"/>
          <a:stretch>
            <a:fillRect/>
          </a:stretch>
        </p:blipFill>
        <p:spPr>
          <a:xfrm>
            <a:off x="2851677" y="1369021"/>
            <a:ext cx="6181964" cy="4730991"/>
          </a:xfrm>
          <a:prstGeom prst="rect">
            <a:avLst/>
          </a:prstGeom>
        </p:spPr>
      </p:pic>
    </p:spTree>
    <p:extLst>
      <p:ext uri="{BB962C8B-B14F-4D97-AF65-F5344CB8AC3E}">
        <p14:creationId xmlns:p14="http://schemas.microsoft.com/office/powerpoint/2010/main" val="426275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D09F3-04EB-4588-96A3-FC908C3C4B12}"/>
              </a:ext>
            </a:extLst>
          </p:cNvPr>
          <p:cNvSpPr txBox="1"/>
          <p:nvPr/>
        </p:nvSpPr>
        <p:spPr>
          <a:xfrm>
            <a:off x="768521" y="757988"/>
            <a:ext cx="10220045" cy="1508105"/>
          </a:xfrm>
          <a:prstGeom prst="rect">
            <a:avLst/>
          </a:prstGeom>
          <a:noFill/>
        </p:spPr>
        <p:txBody>
          <a:bodyPr wrap="square" rtlCol="0">
            <a:spAutoFit/>
          </a:bodyPr>
          <a:lstStyle/>
          <a:p>
            <a:r>
              <a:rPr lang="en-GB" sz="4000" b="1" u="sng" dirty="0">
                <a:latin typeface="Topmarks" pitchFamily="2" charset="0"/>
              </a:rPr>
              <a:t>Phases in Phonics</a:t>
            </a:r>
          </a:p>
          <a:p>
            <a:r>
              <a:rPr lang="en-GB" sz="2800" b="1" u="sng" dirty="0">
                <a:latin typeface="Topmarks" pitchFamily="2" charset="0"/>
              </a:rPr>
              <a:t>Phase 6</a:t>
            </a:r>
            <a:endParaRPr lang="en-GB" sz="1600" dirty="0">
              <a:latin typeface="Topmarks" pitchFamily="2" charset="0"/>
            </a:endParaRPr>
          </a:p>
          <a:p>
            <a:r>
              <a:rPr lang="en-GB" sz="2400" dirty="0">
                <a:latin typeface="Topmarks" pitchFamily="2" charset="0"/>
              </a:rPr>
              <a:t> </a:t>
            </a:r>
          </a:p>
        </p:txBody>
      </p:sp>
      <p:pic>
        <p:nvPicPr>
          <p:cNvPr id="3" name="Picture 2">
            <a:extLst>
              <a:ext uri="{FF2B5EF4-FFF2-40B4-BE49-F238E27FC236}">
                <a16:creationId xmlns:a16="http://schemas.microsoft.com/office/drawing/2014/main" id="{04E73A88-DE66-41D5-9B16-0ECE4B5435A5}"/>
              </a:ext>
            </a:extLst>
          </p:cNvPr>
          <p:cNvPicPr>
            <a:picLocks noChangeAspect="1"/>
          </p:cNvPicPr>
          <p:nvPr/>
        </p:nvPicPr>
        <p:blipFill>
          <a:blip r:embed="rId2"/>
          <a:stretch>
            <a:fillRect/>
          </a:stretch>
        </p:blipFill>
        <p:spPr>
          <a:xfrm>
            <a:off x="2583329" y="1672223"/>
            <a:ext cx="7772348" cy="4145252"/>
          </a:xfrm>
          <a:prstGeom prst="rect">
            <a:avLst/>
          </a:prstGeom>
        </p:spPr>
      </p:pic>
    </p:spTree>
    <p:extLst>
      <p:ext uri="{BB962C8B-B14F-4D97-AF65-F5344CB8AC3E}">
        <p14:creationId xmlns:p14="http://schemas.microsoft.com/office/powerpoint/2010/main" val="110813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D09F3-04EB-4588-96A3-FC908C3C4B12}"/>
              </a:ext>
            </a:extLst>
          </p:cNvPr>
          <p:cNvSpPr txBox="1"/>
          <p:nvPr/>
        </p:nvSpPr>
        <p:spPr>
          <a:xfrm>
            <a:off x="768521" y="757988"/>
            <a:ext cx="10220045" cy="1508105"/>
          </a:xfrm>
          <a:prstGeom prst="rect">
            <a:avLst/>
          </a:prstGeom>
          <a:noFill/>
        </p:spPr>
        <p:txBody>
          <a:bodyPr wrap="square" rtlCol="0">
            <a:spAutoFit/>
          </a:bodyPr>
          <a:lstStyle/>
          <a:p>
            <a:r>
              <a:rPr lang="en-GB" sz="4000" u="sng" dirty="0">
                <a:latin typeface="Topmarks" pitchFamily="2" charset="0"/>
              </a:rPr>
              <a:t>Phases in Phonics</a:t>
            </a:r>
          </a:p>
          <a:p>
            <a:r>
              <a:rPr lang="en-GB" sz="2800" u="sng" dirty="0">
                <a:latin typeface="Topmarks" pitchFamily="2" charset="0"/>
              </a:rPr>
              <a:t>Grow your code:</a:t>
            </a:r>
            <a:endParaRPr lang="en-GB" sz="1600" dirty="0">
              <a:latin typeface="Topmarks" pitchFamily="2" charset="0"/>
            </a:endParaRPr>
          </a:p>
          <a:p>
            <a:r>
              <a:rPr lang="en-GB" sz="2400" dirty="0">
                <a:latin typeface="Topmarks" pitchFamily="2" charset="0"/>
              </a:rPr>
              <a:t> </a:t>
            </a:r>
          </a:p>
        </p:txBody>
      </p:sp>
      <p:pic>
        <p:nvPicPr>
          <p:cNvPr id="4" name="Picture 3">
            <a:extLst>
              <a:ext uri="{FF2B5EF4-FFF2-40B4-BE49-F238E27FC236}">
                <a16:creationId xmlns:a16="http://schemas.microsoft.com/office/drawing/2014/main" id="{787DDD7A-6DC3-43BB-8F81-9290B8E7083A}"/>
              </a:ext>
            </a:extLst>
          </p:cNvPr>
          <p:cNvPicPr>
            <a:picLocks noChangeAspect="1"/>
          </p:cNvPicPr>
          <p:nvPr/>
        </p:nvPicPr>
        <p:blipFill>
          <a:blip r:embed="rId2"/>
          <a:stretch>
            <a:fillRect/>
          </a:stretch>
        </p:blipFill>
        <p:spPr>
          <a:xfrm>
            <a:off x="263595" y="3143889"/>
            <a:ext cx="5980891" cy="3242764"/>
          </a:xfrm>
          <a:prstGeom prst="rect">
            <a:avLst/>
          </a:prstGeom>
        </p:spPr>
      </p:pic>
      <p:pic>
        <p:nvPicPr>
          <p:cNvPr id="5" name="Picture 4">
            <a:extLst>
              <a:ext uri="{FF2B5EF4-FFF2-40B4-BE49-F238E27FC236}">
                <a16:creationId xmlns:a16="http://schemas.microsoft.com/office/drawing/2014/main" id="{78623B72-804E-4566-9318-605A9D60C6D2}"/>
              </a:ext>
            </a:extLst>
          </p:cNvPr>
          <p:cNvPicPr>
            <a:picLocks noChangeAspect="1"/>
          </p:cNvPicPr>
          <p:nvPr/>
        </p:nvPicPr>
        <p:blipFill>
          <a:blip r:embed="rId3"/>
          <a:stretch>
            <a:fillRect/>
          </a:stretch>
        </p:blipFill>
        <p:spPr>
          <a:xfrm>
            <a:off x="5780689" y="227033"/>
            <a:ext cx="6129377" cy="3414801"/>
          </a:xfrm>
          <a:prstGeom prst="rect">
            <a:avLst/>
          </a:prstGeom>
        </p:spPr>
      </p:pic>
    </p:spTree>
    <p:extLst>
      <p:ext uri="{BB962C8B-B14F-4D97-AF65-F5344CB8AC3E}">
        <p14:creationId xmlns:p14="http://schemas.microsoft.com/office/powerpoint/2010/main" val="3375482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F8D41E-0F59-4670-A474-64E0ED8547E1}"/>
              </a:ext>
            </a:extLst>
          </p:cNvPr>
          <p:cNvSpPr txBox="1"/>
          <p:nvPr/>
        </p:nvSpPr>
        <p:spPr>
          <a:xfrm>
            <a:off x="882869" y="788276"/>
            <a:ext cx="10168759" cy="5262979"/>
          </a:xfrm>
          <a:prstGeom prst="rect">
            <a:avLst/>
          </a:prstGeom>
          <a:noFill/>
        </p:spPr>
        <p:txBody>
          <a:bodyPr wrap="square" rtlCol="0">
            <a:spAutoFit/>
          </a:bodyPr>
          <a:lstStyle/>
          <a:p>
            <a:r>
              <a:rPr lang="en-GB" sz="2800" b="1" u="sng" dirty="0">
                <a:latin typeface="Topmarks" pitchFamily="2" charset="0"/>
              </a:rPr>
              <a:t>Phonetically plausible spelling:</a:t>
            </a:r>
          </a:p>
          <a:p>
            <a:endParaRPr lang="en-GB" sz="2800" dirty="0">
              <a:latin typeface="Topmarks" pitchFamily="2" charset="0"/>
            </a:endParaRPr>
          </a:p>
          <a:p>
            <a:r>
              <a:rPr lang="en-GB" sz="2800" dirty="0">
                <a:latin typeface="Topmarks" pitchFamily="2" charset="0"/>
              </a:rPr>
              <a:t>Reception and Year 1: </a:t>
            </a:r>
          </a:p>
          <a:p>
            <a:r>
              <a:rPr lang="en-GB" sz="2800" dirty="0">
                <a:latin typeface="Topmarks" pitchFamily="2" charset="0"/>
              </a:rPr>
              <a:t>Spelling can be phonetically plausible using graphemes they know. </a:t>
            </a:r>
          </a:p>
          <a:p>
            <a:r>
              <a:rPr lang="en-GB" sz="2800" dirty="0">
                <a:latin typeface="Topmarks" pitchFamily="2" charset="0"/>
              </a:rPr>
              <a:t>The fruit pear spelt ‘pair’ would be acceptable as they don’t learn the ear grapheme making the air phoneme until year 2. </a:t>
            </a:r>
          </a:p>
          <a:p>
            <a:endParaRPr lang="en-GB" sz="2800" dirty="0">
              <a:latin typeface="Topmarks" pitchFamily="2" charset="0"/>
            </a:endParaRPr>
          </a:p>
          <a:p>
            <a:r>
              <a:rPr lang="en-GB" sz="2800" dirty="0">
                <a:latin typeface="Topmarks" pitchFamily="2" charset="0"/>
              </a:rPr>
              <a:t>Year 2 onwards: there is an expectation that children use all known graphemes and spelling rules to make accurate spelling choices. </a:t>
            </a:r>
          </a:p>
        </p:txBody>
      </p:sp>
    </p:spTree>
    <p:extLst>
      <p:ext uri="{BB962C8B-B14F-4D97-AF65-F5344CB8AC3E}">
        <p14:creationId xmlns:p14="http://schemas.microsoft.com/office/powerpoint/2010/main" val="1626227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521914-D2E7-4D35-9BEC-3FEFEDFE6230}"/>
              </a:ext>
            </a:extLst>
          </p:cNvPr>
          <p:cNvSpPr txBox="1"/>
          <p:nvPr/>
        </p:nvSpPr>
        <p:spPr>
          <a:xfrm>
            <a:off x="961697" y="723485"/>
            <a:ext cx="10373709" cy="5509200"/>
          </a:xfrm>
          <a:prstGeom prst="rect">
            <a:avLst/>
          </a:prstGeom>
          <a:noFill/>
        </p:spPr>
        <p:txBody>
          <a:bodyPr wrap="square" rtlCol="0">
            <a:spAutoFit/>
          </a:bodyPr>
          <a:lstStyle/>
          <a:p>
            <a:pPr algn="ctr"/>
            <a:r>
              <a:rPr lang="en-GB" sz="4000" dirty="0">
                <a:latin typeface="Topmarks" pitchFamily="2" charset="0"/>
              </a:rPr>
              <a:t>What do our phonics lessons look like at High Lane?</a:t>
            </a:r>
          </a:p>
          <a:p>
            <a:r>
              <a:rPr lang="en-GB" sz="2800" dirty="0">
                <a:latin typeface="Topmarks" pitchFamily="2" charset="0"/>
              </a:rPr>
              <a:t>Lesson format:  </a:t>
            </a:r>
          </a:p>
          <a:p>
            <a:pPr marL="342900" indent="-342900">
              <a:buFont typeface="Arial" panose="020B0604020202020204" pitchFamily="34" charset="0"/>
              <a:buChar char="•"/>
            </a:pPr>
            <a:r>
              <a:rPr lang="en-GB" sz="2400" dirty="0">
                <a:latin typeface="Topmarks" pitchFamily="2" charset="0"/>
              </a:rPr>
              <a:t>Revisit and review</a:t>
            </a:r>
          </a:p>
          <a:p>
            <a:pPr marL="342900" indent="-342900">
              <a:buFont typeface="Arial" panose="020B0604020202020204" pitchFamily="34" charset="0"/>
              <a:buChar char="•"/>
            </a:pPr>
            <a:r>
              <a:rPr lang="en-GB" sz="2400" dirty="0" err="1">
                <a:latin typeface="Topmarks" pitchFamily="2" charset="0"/>
              </a:rPr>
              <a:t>Oracy</a:t>
            </a:r>
            <a:r>
              <a:rPr lang="en-GB" sz="2400" dirty="0">
                <a:latin typeface="Topmarks" pitchFamily="2" charset="0"/>
              </a:rPr>
              <a:t> </a:t>
            </a:r>
          </a:p>
          <a:p>
            <a:pPr marL="342900" indent="-342900">
              <a:buFont typeface="Arial" panose="020B0604020202020204" pitchFamily="34" charset="0"/>
              <a:buChar char="•"/>
            </a:pPr>
            <a:r>
              <a:rPr lang="en-GB" sz="2400" dirty="0">
                <a:latin typeface="Topmarks" pitchFamily="2" charset="0"/>
              </a:rPr>
              <a:t>Teach – new grapheme, reading words containing that grapheme, Alien words</a:t>
            </a:r>
          </a:p>
          <a:p>
            <a:pPr marL="342900" indent="-342900">
              <a:buFont typeface="Arial" panose="020B0604020202020204" pitchFamily="34" charset="0"/>
              <a:buChar char="•"/>
            </a:pPr>
            <a:r>
              <a:rPr lang="en-GB" sz="2400" dirty="0">
                <a:latin typeface="Topmarks" pitchFamily="2" charset="0"/>
              </a:rPr>
              <a:t>Practice</a:t>
            </a:r>
          </a:p>
          <a:p>
            <a:pPr marL="342900" indent="-342900">
              <a:buFont typeface="Arial" panose="020B0604020202020204" pitchFamily="34" charset="0"/>
              <a:buChar char="•"/>
            </a:pPr>
            <a:r>
              <a:rPr lang="en-GB" sz="2400" dirty="0">
                <a:latin typeface="Topmarks" pitchFamily="2" charset="0"/>
              </a:rPr>
              <a:t>Apply – read sentence</a:t>
            </a:r>
          </a:p>
          <a:p>
            <a:pPr marL="342900" indent="-342900">
              <a:buFont typeface="Arial" panose="020B0604020202020204" pitchFamily="34" charset="0"/>
              <a:buChar char="•"/>
            </a:pPr>
            <a:r>
              <a:rPr lang="en-GB" sz="2400" dirty="0">
                <a:latin typeface="Topmarks" pitchFamily="2" charset="0"/>
              </a:rPr>
              <a:t>Teach – writing grapheme, Spelling words containing that grapheme (I do, We do)</a:t>
            </a:r>
          </a:p>
          <a:p>
            <a:pPr marL="342900" indent="-342900">
              <a:buFont typeface="Arial" panose="020B0604020202020204" pitchFamily="34" charset="0"/>
              <a:buChar char="•"/>
            </a:pPr>
            <a:r>
              <a:rPr lang="en-GB" sz="2400" dirty="0">
                <a:latin typeface="Topmarks" pitchFamily="2" charset="0"/>
              </a:rPr>
              <a:t>Apply – You do words OR a sentence. </a:t>
            </a:r>
          </a:p>
          <a:p>
            <a:endParaRPr lang="en-GB" sz="2800" dirty="0">
              <a:latin typeface="Topmarks" pitchFamily="2" charset="0"/>
            </a:endParaRPr>
          </a:p>
        </p:txBody>
      </p:sp>
    </p:spTree>
    <p:extLst>
      <p:ext uri="{BB962C8B-B14F-4D97-AF65-F5344CB8AC3E}">
        <p14:creationId xmlns:p14="http://schemas.microsoft.com/office/powerpoint/2010/main" val="186880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7B82D9-1251-4F5A-9FBB-F8F652967140}"/>
              </a:ext>
            </a:extLst>
          </p:cNvPr>
          <p:cNvSpPr txBox="1"/>
          <p:nvPr/>
        </p:nvSpPr>
        <p:spPr>
          <a:xfrm>
            <a:off x="1161393" y="735955"/>
            <a:ext cx="9869214" cy="5386090"/>
          </a:xfrm>
          <a:prstGeom prst="rect">
            <a:avLst/>
          </a:prstGeom>
          <a:noFill/>
        </p:spPr>
        <p:txBody>
          <a:bodyPr wrap="square" rtlCol="0">
            <a:spAutoFit/>
          </a:bodyPr>
          <a:lstStyle/>
          <a:p>
            <a:r>
              <a:rPr lang="en-GB" sz="2400" b="1" u="sng" dirty="0">
                <a:latin typeface="Topmarks" pitchFamily="2" charset="0"/>
              </a:rPr>
              <a:t>What can you do at home?</a:t>
            </a:r>
          </a:p>
          <a:p>
            <a:r>
              <a:rPr lang="en-GB" sz="2000" u="sng" dirty="0">
                <a:latin typeface="Topmarks" pitchFamily="2" charset="0"/>
              </a:rPr>
              <a:t>Phonics</a:t>
            </a:r>
            <a:r>
              <a:rPr lang="en-GB" sz="2000" dirty="0">
                <a:latin typeface="Topmarks" pitchFamily="2" charset="0"/>
              </a:rPr>
              <a:t> – </a:t>
            </a:r>
          </a:p>
          <a:p>
            <a:pPr marL="342900" indent="-342900">
              <a:buFont typeface="Arial" panose="020B0604020202020204" pitchFamily="34" charset="0"/>
              <a:buChar char="•"/>
            </a:pPr>
            <a:r>
              <a:rPr lang="en-GB" dirty="0">
                <a:latin typeface="Topmarks" pitchFamily="2" charset="0"/>
              </a:rPr>
              <a:t>Sound hunts</a:t>
            </a:r>
          </a:p>
          <a:p>
            <a:pPr marL="342900" indent="-342900">
              <a:buFont typeface="Arial" panose="020B0604020202020204" pitchFamily="34" charset="0"/>
              <a:buChar char="•"/>
            </a:pPr>
            <a:r>
              <a:rPr lang="en-GB" dirty="0">
                <a:latin typeface="Topmarks" pitchFamily="2" charset="0"/>
              </a:rPr>
              <a:t>Sound talk instructions</a:t>
            </a:r>
          </a:p>
          <a:p>
            <a:pPr marL="342900" indent="-342900">
              <a:buFont typeface="Arial" panose="020B0604020202020204" pitchFamily="34" charset="0"/>
              <a:buChar char="•"/>
            </a:pPr>
            <a:r>
              <a:rPr lang="en-GB" dirty="0">
                <a:latin typeface="Topmarks" pitchFamily="2" charset="0"/>
              </a:rPr>
              <a:t>Games - snap</a:t>
            </a:r>
          </a:p>
          <a:p>
            <a:pPr marL="342900" indent="-342900">
              <a:buFont typeface="Arial" panose="020B0604020202020204" pitchFamily="34" charset="0"/>
              <a:buChar char="•"/>
            </a:pPr>
            <a:r>
              <a:rPr lang="en-GB" dirty="0">
                <a:latin typeface="Topmarks" pitchFamily="2" charset="0"/>
              </a:rPr>
              <a:t>Ed Shed</a:t>
            </a:r>
          </a:p>
          <a:p>
            <a:pPr marL="342900" indent="-342900">
              <a:buFont typeface="Arial" panose="020B0604020202020204" pitchFamily="34" charset="0"/>
              <a:buChar char="•"/>
            </a:pPr>
            <a:r>
              <a:rPr lang="en-GB" dirty="0">
                <a:latin typeface="Topmarks" pitchFamily="2" charset="0"/>
              </a:rPr>
              <a:t>Phonics videos – Mr Thornes Phonics</a:t>
            </a:r>
          </a:p>
          <a:p>
            <a:pPr marL="342900" indent="-342900">
              <a:buFont typeface="Arial" panose="020B0604020202020204" pitchFamily="34" charset="0"/>
              <a:buChar char="•"/>
            </a:pPr>
            <a:r>
              <a:rPr lang="en-GB" dirty="0">
                <a:latin typeface="Topmarks" pitchFamily="2" charset="0"/>
              </a:rPr>
              <a:t>Practice pure sounds</a:t>
            </a:r>
            <a:endParaRPr lang="en-GB" sz="2000" dirty="0">
              <a:latin typeface="Topmarks" pitchFamily="2" charset="0"/>
            </a:endParaRPr>
          </a:p>
          <a:p>
            <a:r>
              <a:rPr lang="en-GB" sz="2000" u="sng" dirty="0">
                <a:latin typeface="Topmarks" pitchFamily="2" charset="0"/>
              </a:rPr>
              <a:t>Reading-</a:t>
            </a:r>
          </a:p>
          <a:p>
            <a:pPr marL="342900" indent="-342900">
              <a:buFont typeface="Arial" panose="020B0604020202020204" pitchFamily="34" charset="0"/>
              <a:buChar char="•"/>
            </a:pPr>
            <a:r>
              <a:rPr lang="en-GB" dirty="0">
                <a:latin typeface="Topmarks" pitchFamily="2" charset="0"/>
              </a:rPr>
              <a:t>Read every day (phonics Book, shared read book, library book, bed time story) </a:t>
            </a:r>
          </a:p>
          <a:p>
            <a:pPr marL="342900" indent="-342900">
              <a:buFont typeface="Arial" panose="020B0604020202020204" pitchFamily="34" charset="0"/>
              <a:buChar char="•"/>
            </a:pPr>
            <a:r>
              <a:rPr lang="en-GB" dirty="0">
                <a:latin typeface="Topmarks" pitchFamily="2" charset="0"/>
              </a:rPr>
              <a:t>Leave notes around the house for children to read</a:t>
            </a:r>
          </a:p>
          <a:p>
            <a:pPr marL="342900" indent="-342900">
              <a:buFont typeface="Arial" panose="020B0604020202020204" pitchFamily="34" charset="0"/>
              <a:buChar char="•"/>
            </a:pPr>
            <a:r>
              <a:rPr lang="en-GB" dirty="0">
                <a:latin typeface="Topmarks" pitchFamily="2" charset="0"/>
              </a:rPr>
              <a:t>Treasure hunt clues</a:t>
            </a:r>
          </a:p>
          <a:p>
            <a:pPr marL="342900" indent="-342900">
              <a:buFont typeface="Arial" panose="020B0604020202020204" pitchFamily="34" charset="0"/>
              <a:buChar char="•"/>
            </a:pPr>
            <a:r>
              <a:rPr lang="en-GB" dirty="0">
                <a:latin typeface="Topmarks" pitchFamily="2" charset="0"/>
              </a:rPr>
              <a:t>Board games </a:t>
            </a:r>
          </a:p>
          <a:p>
            <a:r>
              <a:rPr lang="en-GB" sz="2000" u="sng" dirty="0">
                <a:latin typeface="Topmarks" pitchFamily="2" charset="0"/>
              </a:rPr>
              <a:t>Spelling </a:t>
            </a:r>
            <a:r>
              <a:rPr lang="en-GB" sz="2000" dirty="0">
                <a:latin typeface="Topmarks" pitchFamily="2" charset="0"/>
              </a:rPr>
              <a:t>– </a:t>
            </a:r>
          </a:p>
          <a:p>
            <a:pPr marL="285750" indent="-285750">
              <a:buFont typeface="Arial" panose="020B0604020202020204" pitchFamily="34" charset="0"/>
              <a:buChar char="•"/>
            </a:pPr>
            <a:r>
              <a:rPr lang="en-GB" dirty="0">
                <a:latin typeface="Topmarks" pitchFamily="2" charset="0"/>
              </a:rPr>
              <a:t>Shopping lists/to do list</a:t>
            </a:r>
          </a:p>
          <a:p>
            <a:pPr marL="285750" indent="-285750">
              <a:buFont typeface="Arial" panose="020B0604020202020204" pitchFamily="34" charset="0"/>
              <a:buChar char="•"/>
            </a:pPr>
            <a:r>
              <a:rPr lang="en-GB" dirty="0">
                <a:latin typeface="Topmarks" pitchFamily="2" charset="0"/>
              </a:rPr>
              <a:t>Cards</a:t>
            </a:r>
          </a:p>
          <a:p>
            <a:pPr marL="285750" indent="-285750">
              <a:buFont typeface="Arial" panose="020B0604020202020204" pitchFamily="34" charset="0"/>
              <a:buChar char="•"/>
            </a:pPr>
            <a:r>
              <a:rPr lang="en-GB" dirty="0">
                <a:latin typeface="Topmarks" pitchFamily="2" charset="0"/>
              </a:rPr>
              <a:t>Stories</a:t>
            </a:r>
          </a:p>
          <a:p>
            <a:pPr marL="285750" indent="-285750">
              <a:buFont typeface="Arial" panose="020B0604020202020204" pitchFamily="34" charset="0"/>
              <a:buChar char="•"/>
            </a:pPr>
            <a:r>
              <a:rPr lang="en-GB" dirty="0">
                <a:latin typeface="Topmarks" pitchFamily="2" charset="0"/>
              </a:rPr>
              <a:t>Ed shed </a:t>
            </a:r>
            <a:endParaRPr lang="en-GB" sz="2000" dirty="0">
              <a:latin typeface="Topmarks" pitchFamily="2" charset="0"/>
            </a:endParaRPr>
          </a:p>
        </p:txBody>
      </p:sp>
    </p:spTree>
    <p:extLst>
      <p:ext uri="{BB962C8B-B14F-4D97-AF65-F5344CB8AC3E}">
        <p14:creationId xmlns:p14="http://schemas.microsoft.com/office/powerpoint/2010/main" val="3557547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D934-5C6F-41E0-AA51-9F2BC6FC4171}"/>
              </a:ext>
            </a:extLst>
          </p:cNvPr>
          <p:cNvSpPr>
            <a:spLocks noGrp="1"/>
          </p:cNvSpPr>
          <p:nvPr>
            <p:ph type="title" idx="4294967295"/>
          </p:nvPr>
        </p:nvSpPr>
        <p:spPr>
          <a:xfrm>
            <a:off x="1801812" y="1149256"/>
            <a:ext cx="8588375" cy="719138"/>
          </a:xfrm>
        </p:spPr>
        <p:txBody>
          <a:bodyPr>
            <a:noAutofit/>
          </a:bodyPr>
          <a:lstStyle/>
          <a:p>
            <a:pPr algn="ctr">
              <a:defRPr/>
            </a:pPr>
            <a:r>
              <a:rPr lang="en-GB" b="1" dirty="0">
                <a:latin typeface="Topmarks" pitchFamily="2" charset="0"/>
                <a:cs typeface="Arial" charset="0"/>
              </a:rPr>
              <a:t>Reading requires two skills</a:t>
            </a:r>
            <a:br>
              <a:rPr lang="en-GB" sz="5400" b="1" dirty="0">
                <a:latin typeface="Topmarks" pitchFamily="2" charset="0"/>
                <a:cs typeface="Arial" charset="0"/>
              </a:rPr>
            </a:br>
            <a:endParaRPr lang="en-GB" sz="5400" dirty="0">
              <a:latin typeface="Topmarks" pitchFamily="2" charset="0"/>
            </a:endParaRPr>
          </a:p>
        </p:txBody>
      </p:sp>
      <p:sp>
        <p:nvSpPr>
          <p:cNvPr id="10244" name="Rectangle 4">
            <a:extLst>
              <a:ext uri="{FF2B5EF4-FFF2-40B4-BE49-F238E27FC236}">
                <a16:creationId xmlns:a16="http://schemas.microsoft.com/office/drawing/2014/main" id="{4F695123-C656-49C3-A1B8-105787278C01}"/>
              </a:ext>
            </a:extLst>
          </p:cNvPr>
          <p:cNvSpPr>
            <a:spLocks noChangeArrowheads="1"/>
          </p:cNvSpPr>
          <p:nvPr/>
        </p:nvSpPr>
        <p:spPr bwMode="auto">
          <a:xfrm>
            <a:off x="1129054" y="1967060"/>
            <a:ext cx="3915485"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3200" b="1" dirty="0">
                <a:solidFill>
                  <a:srgbClr val="FF0000"/>
                </a:solidFill>
                <a:latin typeface="Topmarks" pitchFamily="2" charset="0"/>
              </a:rPr>
              <a:t>Phonics and Word Recognition</a:t>
            </a:r>
          </a:p>
          <a:p>
            <a:pPr algn="ctr" eaLnBrk="1" hangingPunct="1">
              <a:spcBef>
                <a:spcPct val="50000"/>
              </a:spcBef>
            </a:pPr>
            <a:r>
              <a:rPr lang="en-GB" altLang="en-US" dirty="0">
                <a:latin typeface="Topmarks" pitchFamily="2" charset="0"/>
              </a:rPr>
              <a:t>The ability to recognise words presented in and out of context.</a:t>
            </a:r>
          </a:p>
          <a:p>
            <a:pPr algn="ctr" eaLnBrk="1" hangingPunct="1">
              <a:spcBef>
                <a:spcPct val="50000"/>
              </a:spcBef>
            </a:pPr>
            <a:r>
              <a:rPr lang="en-GB" altLang="en-US" dirty="0">
                <a:latin typeface="Topmarks" pitchFamily="2" charset="0"/>
              </a:rPr>
              <a:t>The ability to blend letter sounds (phonemes) together to read words.</a:t>
            </a:r>
            <a:endParaRPr lang="en-GB" altLang="en-US" sz="2800" dirty="0">
              <a:latin typeface="Topmarks" pitchFamily="2" charset="0"/>
            </a:endParaRPr>
          </a:p>
        </p:txBody>
      </p:sp>
      <p:sp>
        <p:nvSpPr>
          <p:cNvPr id="10245" name="Text Box 4">
            <a:extLst>
              <a:ext uri="{FF2B5EF4-FFF2-40B4-BE49-F238E27FC236}">
                <a16:creationId xmlns:a16="http://schemas.microsoft.com/office/drawing/2014/main" id="{9B347072-D126-4917-AA3F-0EBA2A85A5DB}"/>
              </a:ext>
            </a:extLst>
          </p:cNvPr>
          <p:cNvSpPr txBox="1">
            <a:spLocks noChangeArrowheads="1"/>
          </p:cNvSpPr>
          <p:nvPr/>
        </p:nvSpPr>
        <p:spPr bwMode="auto">
          <a:xfrm>
            <a:off x="6095999" y="1597727"/>
            <a:ext cx="518944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GB" altLang="en-US" sz="3200" b="1" dirty="0">
                <a:solidFill>
                  <a:srgbClr val="FF0000"/>
                </a:solidFill>
                <a:latin typeface="Topmarks" pitchFamily="2" charset="0"/>
              </a:rPr>
              <a:t>Understanding</a:t>
            </a:r>
          </a:p>
          <a:p>
            <a:pPr algn="ctr">
              <a:spcBef>
                <a:spcPct val="50000"/>
              </a:spcBef>
            </a:pPr>
            <a:r>
              <a:rPr lang="en-GB" altLang="en-US" dirty="0">
                <a:latin typeface="Topmarks" pitchFamily="2" charset="0"/>
              </a:rPr>
              <a:t>The ability to understand the meaning of the words and sentences in a text.</a:t>
            </a:r>
          </a:p>
          <a:p>
            <a:pPr algn="ctr">
              <a:spcBef>
                <a:spcPct val="50000"/>
              </a:spcBef>
            </a:pPr>
            <a:r>
              <a:rPr lang="en-GB" altLang="en-US" dirty="0">
                <a:latin typeface="Topmarks" pitchFamily="2" charset="0"/>
              </a:rPr>
              <a:t>The ability to understand the ideas, information and themes in a text.</a:t>
            </a:r>
          </a:p>
          <a:p>
            <a:pPr algn="ctr">
              <a:spcBef>
                <a:spcPct val="50000"/>
              </a:spcBef>
            </a:pPr>
            <a:r>
              <a:rPr lang="en-GB" altLang="en-US" dirty="0">
                <a:latin typeface="Topmarks" pitchFamily="2" charset="0"/>
              </a:rPr>
              <a:t>If a child understands what they hear, they will understand the same information when they read.</a:t>
            </a:r>
          </a:p>
        </p:txBody>
      </p:sp>
    </p:spTree>
    <p:extLst>
      <p:ext uri="{BB962C8B-B14F-4D97-AF65-F5344CB8AC3E}">
        <p14:creationId xmlns:p14="http://schemas.microsoft.com/office/powerpoint/2010/main" val="105037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7B82D9-1251-4F5A-9FBB-F8F652967140}"/>
              </a:ext>
            </a:extLst>
          </p:cNvPr>
          <p:cNvSpPr txBox="1"/>
          <p:nvPr/>
        </p:nvSpPr>
        <p:spPr>
          <a:xfrm>
            <a:off x="1161393" y="735955"/>
            <a:ext cx="9869214" cy="4985980"/>
          </a:xfrm>
          <a:prstGeom prst="rect">
            <a:avLst/>
          </a:prstGeom>
          <a:noFill/>
        </p:spPr>
        <p:txBody>
          <a:bodyPr wrap="square" rtlCol="0">
            <a:spAutoFit/>
          </a:bodyPr>
          <a:lstStyle/>
          <a:p>
            <a:r>
              <a:rPr lang="en-GB" sz="2400" b="1" u="sng" dirty="0">
                <a:latin typeface="Topmarks" pitchFamily="2" charset="0"/>
              </a:rPr>
              <a:t>Reading </a:t>
            </a:r>
          </a:p>
          <a:p>
            <a:endParaRPr lang="en-GB" sz="2400" b="1" u="sng" dirty="0">
              <a:latin typeface="Topmarks" pitchFamily="2" charset="0"/>
            </a:endParaRPr>
          </a:p>
          <a:p>
            <a:r>
              <a:rPr lang="en-GB" dirty="0">
                <a:latin typeface="Topmarks" pitchFamily="2" charset="0"/>
              </a:rPr>
              <a:t>Reading books should be easy and children should be 95% successful. They will contain GPC that the children have learnt and practiced in school. Most children should be able to remember words they have previously sounded out in and not have to sound out every word. </a:t>
            </a:r>
          </a:p>
          <a:p>
            <a:endParaRPr lang="en-GB" dirty="0">
              <a:latin typeface="Topmarks" pitchFamily="2" charset="0"/>
            </a:endParaRPr>
          </a:p>
          <a:p>
            <a:r>
              <a:rPr lang="en-GB" dirty="0">
                <a:latin typeface="Topmarks" pitchFamily="2" charset="0"/>
              </a:rPr>
              <a:t>Re-reading is VERY important for fluency. </a:t>
            </a:r>
          </a:p>
          <a:p>
            <a:r>
              <a:rPr lang="en-GB" dirty="0">
                <a:latin typeface="Topmarks" pitchFamily="2" charset="0"/>
              </a:rPr>
              <a:t>This looks like: </a:t>
            </a:r>
          </a:p>
          <a:p>
            <a:pPr marL="342900" indent="-342900">
              <a:buFont typeface="Arial" panose="020B0604020202020204" pitchFamily="34" charset="0"/>
              <a:buChar char="•"/>
            </a:pPr>
            <a:r>
              <a:rPr lang="en-GB" dirty="0">
                <a:latin typeface="Topmarks" pitchFamily="2" charset="0"/>
              </a:rPr>
              <a:t>Going back to the start of the sentence after sounding out a word and reading from the beginning. </a:t>
            </a:r>
          </a:p>
          <a:p>
            <a:r>
              <a:rPr lang="en-GB" kern="1400" spc="25" dirty="0">
                <a:solidFill>
                  <a:srgbClr val="FF0000"/>
                </a:solidFill>
                <a:latin typeface="Topmarks"/>
                <a:ea typeface="Times New Roman"/>
                <a:cs typeface="Times New Roman"/>
              </a:rPr>
              <a:t>The barn is at the farm but the car is not. </a:t>
            </a:r>
          </a:p>
          <a:p>
            <a:r>
              <a:rPr lang="en-GB" kern="1400" spc="25" dirty="0">
                <a:latin typeface="Topmarks"/>
                <a:ea typeface="Times New Roman"/>
                <a:cs typeface="Times New Roman"/>
              </a:rPr>
              <a:t>If a child sounds out farm they go back to the start and read all words again without sounding out. </a:t>
            </a:r>
          </a:p>
          <a:p>
            <a:pPr marL="342900" indent="-342900">
              <a:buFont typeface="Arial" panose="020B0604020202020204" pitchFamily="34" charset="0"/>
              <a:buChar char="•"/>
            </a:pPr>
            <a:r>
              <a:rPr lang="en-GB" kern="1400" spc="25" dirty="0">
                <a:latin typeface="Topmarks"/>
                <a:ea typeface="Times New Roman"/>
                <a:cs typeface="Times New Roman"/>
              </a:rPr>
              <a:t>Re-reading books they find easy. Re-reading the same phonics book every day is a really good way to build up fluency. Fluency is the foundations of all reading and comprehension. </a:t>
            </a:r>
          </a:p>
        </p:txBody>
      </p:sp>
    </p:spTree>
    <p:extLst>
      <p:ext uri="{BB962C8B-B14F-4D97-AF65-F5344CB8AC3E}">
        <p14:creationId xmlns:p14="http://schemas.microsoft.com/office/powerpoint/2010/main" val="365039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8C283-12D6-4D4A-8267-053AD148D7F1}"/>
              </a:ext>
            </a:extLst>
          </p:cNvPr>
          <p:cNvSpPr txBox="1"/>
          <p:nvPr/>
        </p:nvSpPr>
        <p:spPr>
          <a:xfrm>
            <a:off x="1150882" y="898303"/>
            <a:ext cx="10200289" cy="1908215"/>
          </a:xfrm>
          <a:prstGeom prst="rect">
            <a:avLst/>
          </a:prstGeom>
          <a:noFill/>
        </p:spPr>
        <p:txBody>
          <a:bodyPr wrap="square" rtlCol="0">
            <a:spAutoFit/>
          </a:bodyPr>
          <a:lstStyle/>
          <a:p>
            <a:r>
              <a:rPr lang="en-GB" sz="2400" dirty="0">
                <a:latin typeface="Topmarks" pitchFamily="2" charset="0"/>
              </a:rPr>
              <a:t>What is phonics?</a:t>
            </a:r>
          </a:p>
          <a:p>
            <a:endParaRPr lang="en-GB" dirty="0">
              <a:latin typeface="Topmarks" pitchFamily="2" charset="0"/>
            </a:endParaRPr>
          </a:p>
          <a:p>
            <a:r>
              <a:rPr lang="en-GB" dirty="0">
                <a:latin typeface="Topmarks" pitchFamily="2" charset="0"/>
              </a:rPr>
              <a:t>A method of teaching people to read by correlating sounds with symbols in an alphabetic writing system.</a:t>
            </a:r>
          </a:p>
          <a:p>
            <a:endParaRPr lang="en-GB" dirty="0">
              <a:latin typeface="Topmarks" pitchFamily="2" charset="0"/>
            </a:endParaRPr>
          </a:p>
          <a:p>
            <a:r>
              <a:rPr lang="en-GB" dirty="0">
                <a:latin typeface="Topmarks" pitchFamily="2" charset="0"/>
              </a:rPr>
              <a:t>What do the DFE say? </a:t>
            </a:r>
          </a:p>
        </p:txBody>
      </p:sp>
      <p:pic>
        <p:nvPicPr>
          <p:cNvPr id="3" name="Picture 2">
            <a:extLst>
              <a:ext uri="{FF2B5EF4-FFF2-40B4-BE49-F238E27FC236}">
                <a16:creationId xmlns:a16="http://schemas.microsoft.com/office/drawing/2014/main" id="{8F60C787-7328-48DB-99AA-DF78C64D0EF0}"/>
              </a:ext>
            </a:extLst>
          </p:cNvPr>
          <p:cNvPicPr>
            <a:picLocks noChangeAspect="1"/>
          </p:cNvPicPr>
          <p:nvPr/>
        </p:nvPicPr>
        <p:blipFill rotWithShape="1">
          <a:blip r:embed="rId2"/>
          <a:srcRect t="15741"/>
          <a:stretch/>
        </p:blipFill>
        <p:spPr>
          <a:xfrm>
            <a:off x="1601093" y="2806518"/>
            <a:ext cx="8989814" cy="3279229"/>
          </a:xfrm>
          <a:prstGeom prst="rect">
            <a:avLst/>
          </a:prstGeom>
        </p:spPr>
      </p:pic>
    </p:spTree>
    <p:extLst>
      <p:ext uri="{BB962C8B-B14F-4D97-AF65-F5344CB8AC3E}">
        <p14:creationId xmlns:p14="http://schemas.microsoft.com/office/powerpoint/2010/main" val="250596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39C0DC-AD5A-42F7-8278-1836B0B58354}"/>
              </a:ext>
            </a:extLst>
          </p:cNvPr>
          <p:cNvPicPr>
            <a:picLocks noChangeAspect="1"/>
          </p:cNvPicPr>
          <p:nvPr/>
        </p:nvPicPr>
        <p:blipFill rotWithShape="1">
          <a:blip r:embed="rId2"/>
          <a:srcRect l="7900" r="14805"/>
          <a:stretch/>
        </p:blipFill>
        <p:spPr>
          <a:xfrm rot="5400000">
            <a:off x="3077989" y="-1272886"/>
            <a:ext cx="5392216" cy="9514542"/>
          </a:xfrm>
          <a:prstGeom prst="rect">
            <a:avLst/>
          </a:prstGeom>
        </p:spPr>
      </p:pic>
    </p:spTree>
    <p:extLst>
      <p:ext uri="{BB962C8B-B14F-4D97-AF65-F5344CB8AC3E}">
        <p14:creationId xmlns:p14="http://schemas.microsoft.com/office/powerpoint/2010/main" val="84372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CC6A4-D763-4FCB-910C-1E964ED85C47}"/>
              </a:ext>
            </a:extLst>
          </p:cNvPr>
          <p:cNvPicPr>
            <a:picLocks noChangeAspect="1"/>
          </p:cNvPicPr>
          <p:nvPr/>
        </p:nvPicPr>
        <p:blipFill rotWithShape="1">
          <a:blip r:embed="rId2"/>
          <a:srcRect l="29688" t="13895" r="41874" b="5217"/>
          <a:stretch/>
        </p:blipFill>
        <p:spPr>
          <a:xfrm>
            <a:off x="6543346" y="309457"/>
            <a:ext cx="4350626" cy="6239085"/>
          </a:xfrm>
          <a:prstGeom prst="rect">
            <a:avLst/>
          </a:prstGeom>
        </p:spPr>
      </p:pic>
      <p:pic>
        <p:nvPicPr>
          <p:cNvPr id="3" name="Picture 2">
            <a:extLst>
              <a:ext uri="{FF2B5EF4-FFF2-40B4-BE49-F238E27FC236}">
                <a16:creationId xmlns:a16="http://schemas.microsoft.com/office/drawing/2014/main" id="{9082CFDB-CEA4-4395-97F4-7919B7E262F3}"/>
              </a:ext>
            </a:extLst>
          </p:cNvPr>
          <p:cNvPicPr>
            <a:picLocks noChangeAspect="1"/>
          </p:cNvPicPr>
          <p:nvPr/>
        </p:nvPicPr>
        <p:blipFill>
          <a:blip r:embed="rId3"/>
          <a:stretch>
            <a:fillRect/>
          </a:stretch>
        </p:blipFill>
        <p:spPr>
          <a:xfrm>
            <a:off x="1298028" y="623495"/>
            <a:ext cx="4020111" cy="5611008"/>
          </a:xfrm>
          <a:prstGeom prst="rect">
            <a:avLst/>
          </a:prstGeom>
        </p:spPr>
      </p:pic>
    </p:spTree>
    <p:extLst>
      <p:ext uri="{BB962C8B-B14F-4D97-AF65-F5344CB8AC3E}">
        <p14:creationId xmlns:p14="http://schemas.microsoft.com/office/powerpoint/2010/main" val="161871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EFC7B-7DD6-4884-981C-231E2D4E046E}"/>
              </a:ext>
            </a:extLst>
          </p:cNvPr>
          <p:cNvPicPr>
            <a:picLocks noChangeAspect="1"/>
          </p:cNvPicPr>
          <p:nvPr/>
        </p:nvPicPr>
        <p:blipFill>
          <a:blip r:embed="rId2"/>
          <a:stretch>
            <a:fillRect/>
          </a:stretch>
        </p:blipFill>
        <p:spPr>
          <a:xfrm>
            <a:off x="1223619" y="630631"/>
            <a:ext cx="9744762" cy="5596738"/>
          </a:xfrm>
          <a:prstGeom prst="rect">
            <a:avLst/>
          </a:prstGeom>
        </p:spPr>
      </p:pic>
    </p:spTree>
    <p:extLst>
      <p:ext uri="{BB962C8B-B14F-4D97-AF65-F5344CB8AC3E}">
        <p14:creationId xmlns:p14="http://schemas.microsoft.com/office/powerpoint/2010/main" val="3576948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138949-A858-4503-B793-B2A21AFA5BC8}"/>
              </a:ext>
            </a:extLst>
          </p:cNvPr>
          <p:cNvPicPr>
            <a:picLocks noChangeAspect="1"/>
          </p:cNvPicPr>
          <p:nvPr/>
        </p:nvPicPr>
        <p:blipFill>
          <a:blip r:embed="rId2"/>
          <a:stretch>
            <a:fillRect/>
          </a:stretch>
        </p:blipFill>
        <p:spPr>
          <a:xfrm>
            <a:off x="1106618" y="422240"/>
            <a:ext cx="9978764" cy="6013519"/>
          </a:xfrm>
          <a:prstGeom prst="rect">
            <a:avLst/>
          </a:prstGeom>
        </p:spPr>
      </p:pic>
    </p:spTree>
    <p:extLst>
      <p:ext uri="{BB962C8B-B14F-4D97-AF65-F5344CB8AC3E}">
        <p14:creationId xmlns:p14="http://schemas.microsoft.com/office/powerpoint/2010/main" val="2681626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A5AE3E-9AB4-4F97-B47B-11453D668F9F}"/>
              </a:ext>
            </a:extLst>
          </p:cNvPr>
          <p:cNvPicPr>
            <a:picLocks noChangeAspect="1"/>
          </p:cNvPicPr>
          <p:nvPr/>
        </p:nvPicPr>
        <p:blipFill>
          <a:blip r:embed="rId2"/>
          <a:stretch>
            <a:fillRect/>
          </a:stretch>
        </p:blipFill>
        <p:spPr>
          <a:xfrm>
            <a:off x="760179" y="396509"/>
            <a:ext cx="10671641" cy="6064982"/>
          </a:xfrm>
          <a:prstGeom prst="rect">
            <a:avLst/>
          </a:prstGeom>
        </p:spPr>
      </p:pic>
    </p:spTree>
    <p:extLst>
      <p:ext uri="{BB962C8B-B14F-4D97-AF65-F5344CB8AC3E}">
        <p14:creationId xmlns:p14="http://schemas.microsoft.com/office/powerpoint/2010/main" val="1201604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B07E53-8477-498C-A11A-286F5D88D039}"/>
              </a:ext>
            </a:extLst>
          </p:cNvPr>
          <p:cNvPicPr>
            <a:picLocks noChangeAspect="1"/>
          </p:cNvPicPr>
          <p:nvPr/>
        </p:nvPicPr>
        <p:blipFill>
          <a:blip r:embed="rId2"/>
          <a:stretch>
            <a:fillRect/>
          </a:stretch>
        </p:blipFill>
        <p:spPr>
          <a:xfrm>
            <a:off x="998138" y="534396"/>
            <a:ext cx="10195723" cy="5789207"/>
          </a:xfrm>
          <a:prstGeom prst="rect">
            <a:avLst/>
          </a:prstGeom>
        </p:spPr>
      </p:pic>
    </p:spTree>
    <p:extLst>
      <p:ext uri="{BB962C8B-B14F-4D97-AF65-F5344CB8AC3E}">
        <p14:creationId xmlns:p14="http://schemas.microsoft.com/office/powerpoint/2010/main" val="3535276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8474C-AC7D-4579-AD7F-66399232173B}"/>
              </a:ext>
            </a:extLst>
          </p:cNvPr>
          <p:cNvPicPr>
            <a:picLocks noChangeAspect="1"/>
          </p:cNvPicPr>
          <p:nvPr/>
        </p:nvPicPr>
        <p:blipFill>
          <a:blip r:embed="rId2"/>
          <a:stretch>
            <a:fillRect/>
          </a:stretch>
        </p:blipFill>
        <p:spPr>
          <a:xfrm>
            <a:off x="1010616" y="700775"/>
            <a:ext cx="10170767" cy="5704307"/>
          </a:xfrm>
          <a:prstGeom prst="rect">
            <a:avLst/>
          </a:prstGeom>
        </p:spPr>
      </p:pic>
    </p:spTree>
    <p:extLst>
      <p:ext uri="{BB962C8B-B14F-4D97-AF65-F5344CB8AC3E}">
        <p14:creationId xmlns:p14="http://schemas.microsoft.com/office/powerpoint/2010/main" val="380546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1430" y="408262"/>
            <a:ext cx="8912225" cy="1281112"/>
          </a:xfrm>
        </p:spPr>
        <p:txBody>
          <a:bodyPr>
            <a:normAutofit fontScale="90000"/>
          </a:bodyPr>
          <a:lstStyle/>
          <a:p>
            <a:r>
              <a:rPr lang="en-US" b="1" dirty="0">
                <a:latin typeface="Topmarks" pitchFamily="2" charset="0"/>
              </a:rPr>
              <a:t>Supporting your child with reading</a:t>
            </a:r>
          </a:p>
        </p:txBody>
      </p:sp>
      <p:sp>
        <p:nvSpPr>
          <p:cNvPr id="3" name="Content Placeholder 2"/>
          <p:cNvSpPr>
            <a:spLocks noGrp="1"/>
          </p:cNvSpPr>
          <p:nvPr>
            <p:ph idx="4294967295"/>
          </p:nvPr>
        </p:nvSpPr>
        <p:spPr>
          <a:xfrm>
            <a:off x="1148255" y="1689374"/>
            <a:ext cx="8915400" cy="3776662"/>
          </a:xfrm>
        </p:spPr>
        <p:txBody>
          <a:bodyPr>
            <a:noAutofit/>
          </a:bodyPr>
          <a:lstStyle/>
          <a:p>
            <a:r>
              <a:rPr lang="en-US" sz="1800" dirty="0">
                <a:latin typeface="Topmarks" pitchFamily="2" charset="0"/>
              </a:rPr>
              <a:t>Use phonics first</a:t>
            </a:r>
          </a:p>
          <a:p>
            <a:r>
              <a:rPr lang="en-US" sz="1800" dirty="0">
                <a:latin typeface="Topmarks" pitchFamily="2" charset="0"/>
              </a:rPr>
              <a:t>Play games – flashcards can help with unfamiliar vocabulary or ‘tricky’ words (cannot be worked out by sounding out </a:t>
            </a:r>
            <a:r>
              <a:rPr lang="en-US" sz="1800" dirty="0" err="1">
                <a:latin typeface="Topmarks" pitchFamily="2" charset="0"/>
              </a:rPr>
              <a:t>e.g</a:t>
            </a:r>
            <a:r>
              <a:rPr lang="en-US" sz="1800" dirty="0">
                <a:latin typeface="Topmarks" pitchFamily="2" charset="0"/>
              </a:rPr>
              <a:t> said)</a:t>
            </a:r>
          </a:p>
          <a:p>
            <a:r>
              <a:rPr lang="en-US" sz="1800" dirty="0">
                <a:latin typeface="Topmarks" pitchFamily="2" charset="0"/>
              </a:rPr>
              <a:t>Use </a:t>
            </a:r>
            <a:r>
              <a:rPr lang="en-US" sz="1800" b="1" dirty="0">
                <a:latin typeface="Topmarks" pitchFamily="2" charset="0"/>
              </a:rPr>
              <a:t>‘book talk’ </a:t>
            </a:r>
            <a:r>
              <a:rPr lang="en-US" sz="1800" dirty="0">
                <a:latin typeface="Topmarks" pitchFamily="2" charset="0"/>
              </a:rPr>
              <a:t>– talk about stories and story language, key features of the book, word level – words, sentences, punctuation, features on the page e.g. speech bubbles</a:t>
            </a:r>
          </a:p>
          <a:p>
            <a:r>
              <a:rPr lang="en-US" sz="1800" dirty="0">
                <a:latin typeface="Topmarks" pitchFamily="2" charset="0"/>
              </a:rPr>
              <a:t>Check understanding – encourage use of picture clues to help understanding, also show your child how you might be able to predict the meaning from other word clues. </a:t>
            </a:r>
          </a:p>
          <a:p>
            <a:r>
              <a:rPr lang="en-US" sz="1800" dirty="0">
                <a:latin typeface="Topmarks" pitchFamily="2" charset="0"/>
              </a:rPr>
              <a:t>Use question prompts to help deepen your child’s understanding and support their reading development</a:t>
            </a:r>
          </a:p>
          <a:p>
            <a:r>
              <a:rPr lang="en-US" sz="1800" dirty="0">
                <a:latin typeface="Topmarks" pitchFamily="2" charset="0"/>
              </a:rPr>
              <a:t>Model</a:t>
            </a:r>
          </a:p>
          <a:p>
            <a:r>
              <a:rPr lang="en-US" sz="1800" dirty="0">
                <a:latin typeface="Topmarks" pitchFamily="2" charset="0"/>
              </a:rPr>
              <a:t>Read in your home language!</a:t>
            </a:r>
          </a:p>
        </p:txBody>
      </p:sp>
    </p:spTree>
    <p:extLst>
      <p:ext uri="{BB962C8B-B14F-4D97-AF65-F5344CB8AC3E}">
        <p14:creationId xmlns:p14="http://schemas.microsoft.com/office/powerpoint/2010/main" val="99806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E8CD-6BFE-4875-AC09-DF9060487B38}"/>
              </a:ext>
            </a:extLst>
          </p:cNvPr>
          <p:cNvSpPr>
            <a:spLocks noGrp="1"/>
          </p:cNvSpPr>
          <p:nvPr>
            <p:ph type="title" idx="4294967295"/>
          </p:nvPr>
        </p:nvSpPr>
        <p:spPr>
          <a:xfrm>
            <a:off x="1107145" y="608760"/>
            <a:ext cx="9618662" cy="950913"/>
          </a:xfrm>
          <a:noFill/>
        </p:spPr>
        <p:txBody>
          <a:bodyPr>
            <a:noAutofit/>
          </a:bodyPr>
          <a:lstStyle/>
          <a:p>
            <a:pPr>
              <a:defRPr/>
            </a:pPr>
            <a:r>
              <a:rPr lang="en-GB" b="1" dirty="0">
                <a:latin typeface="Topmarks" pitchFamily="2" charset="0"/>
              </a:rPr>
              <a:t>What to do if your child is stuck</a:t>
            </a:r>
          </a:p>
        </p:txBody>
      </p:sp>
      <p:sp>
        <p:nvSpPr>
          <p:cNvPr id="4" name="Content Placeholder 3">
            <a:extLst>
              <a:ext uri="{FF2B5EF4-FFF2-40B4-BE49-F238E27FC236}">
                <a16:creationId xmlns:a16="http://schemas.microsoft.com/office/drawing/2014/main" id="{19E34CFF-B68F-46A0-8166-F614C0B58E07}"/>
              </a:ext>
            </a:extLst>
          </p:cNvPr>
          <p:cNvSpPr>
            <a:spLocks noGrp="1"/>
          </p:cNvSpPr>
          <p:nvPr>
            <p:ph idx="4294967295"/>
          </p:nvPr>
        </p:nvSpPr>
        <p:spPr>
          <a:xfrm>
            <a:off x="896143" y="1834822"/>
            <a:ext cx="10399713" cy="3544888"/>
          </a:xfrm>
        </p:spPr>
        <p:txBody>
          <a:bodyPr>
            <a:noAutofit/>
          </a:bodyPr>
          <a:lstStyle/>
          <a:p>
            <a:pPr>
              <a:spcBef>
                <a:spcPts val="0"/>
              </a:spcBef>
              <a:defRPr/>
            </a:pPr>
            <a:r>
              <a:rPr lang="en-GB" sz="2800" dirty="0">
                <a:latin typeface="Topmarks" pitchFamily="2" charset="0"/>
              </a:rPr>
              <a:t>Use phonics first. What sound does the word begin with? Can you say the sounds in the word? Blend them together.</a:t>
            </a:r>
          </a:p>
          <a:p>
            <a:pPr>
              <a:spcBef>
                <a:spcPts val="0"/>
              </a:spcBef>
              <a:defRPr/>
            </a:pPr>
            <a:r>
              <a:rPr lang="en-GB" sz="2800" dirty="0">
                <a:latin typeface="Topmarks" pitchFamily="2" charset="0"/>
              </a:rPr>
              <a:t>Read to the end of the sentence. What would make sense?</a:t>
            </a:r>
          </a:p>
          <a:p>
            <a:pPr>
              <a:spcBef>
                <a:spcPts val="0"/>
              </a:spcBef>
              <a:defRPr/>
            </a:pPr>
            <a:r>
              <a:rPr lang="en-GB" sz="2800" dirty="0">
                <a:latin typeface="Topmarks" pitchFamily="2" charset="0"/>
              </a:rPr>
              <a:t>What is the text about? What might fit here?</a:t>
            </a:r>
          </a:p>
          <a:p>
            <a:pPr>
              <a:spcBef>
                <a:spcPts val="0"/>
              </a:spcBef>
              <a:defRPr/>
            </a:pPr>
            <a:r>
              <a:rPr lang="en-GB" sz="2800" dirty="0">
                <a:latin typeface="Topmarks" pitchFamily="2" charset="0"/>
              </a:rPr>
              <a:t>Does it sound right?</a:t>
            </a:r>
          </a:p>
          <a:p>
            <a:pPr>
              <a:spcBef>
                <a:spcPts val="0"/>
              </a:spcBef>
              <a:defRPr/>
            </a:pPr>
            <a:r>
              <a:rPr lang="en-GB" sz="2800" dirty="0">
                <a:latin typeface="Topmarks" pitchFamily="2" charset="0"/>
              </a:rPr>
              <a:t>Look at the picture. Does it help?</a:t>
            </a:r>
          </a:p>
        </p:txBody>
      </p:sp>
      <p:pic>
        <p:nvPicPr>
          <p:cNvPr id="7" name="Picture 6" descr="http://somdparents.com/wp-content/uploads/2016/07/kids-books2-1024x640.jpg">
            <a:extLst>
              <a:ext uri="{FF2B5EF4-FFF2-40B4-BE49-F238E27FC236}">
                <a16:creationId xmlns:a16="http://schemas.microsoft.com/office/drawing/2014/main" id="{DA6521B6-67F8-40AD-899C-8C6D110489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7037" y="4138284"/>
            <a:ext cx="2592869" cy="180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482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BE46345-7478-4713-8FBE-CA08AE61003F}"/>
              </a:ext>
            </a:extLst>
          </p:cNvPr>
          <p:cNvSpPr>
            <a:spLocks noGrp="1" noChangeArrowheads="1"/>
          </p:cNvSpPr>
          <p:nvPr>
            <p:ph type="title" idx="4294967295"/>
          </p:nvPr>
        </p:nvSpPr>
        <p:spPr>
          <a:xfrm>
            <a:off x="669196" y="593525"/>
            <a:ext cx="10269538" cy="950913"/>
          </a:xfrm>
          <a:noFill/>
        </p:spPr>
        <p:txBody>
          <a:bodyPr>
            <a:noAutofit/>
          </a:bodyPr>
          <a:lstStyle/>
          <a:p>
            <a:pPr algn="ctr">
              <a:defRPr/>
            </a:pPr>
            <a:r>
              <a:rPr lang="en-GB" b="1" dirty="0">
                <a:latin typeface="Topmarks" pitchFamily="2" charset="0"/>
              </a:rPr>
              <a:t>How to use these strategies at home</a:t>
            </a:r>
          </a:p>
        </p:txBody>
      </p:sp>
      <p:sp>
        <p:nvSpPr>
          <p:cNvPr id="29699" name="Rectangle 3">
            <a:extLst>
              <a:ext uri="{FF2B5EF4-FFF2-40B4-BE49-F238E27FC236}">
                <a16:creationId xmlns:a16="http://schemas.microsoft.com/office/drawing/2014/main" id="{0846A2AC-E097-4581-A9D9-7014BE7E4515}"/>
              </a:ext>
            </a:extLst>
          </p:cNvPr>
          <p:cNvSpPr>
            <a:spLocks noGrp="1" noChangeArrowheads="1"/>
          </p:cNvSpPr>
          <p:nvPr>
            <p:ph idx="4294967295"/>
          </p:nvPr>
        </p:nvSpPr>
        <p:spPr>
          <a:xfrm>
            <a:off x="1070106" y="1470025"/>
            <a:ext cx="9156700" cy="4813300"/>
          </a:xfrm>
          <a:ln>
            <a:miter lim="800000"/>
            <a:headEnd/>
            <a:tailEnd/>
          </a:ln>
        </p:spPr>
        <p:txBody>
          <a:bodyPr>
            <a:noAutofit/>
          </a:bodyPr>
          <a:lstStyle/>
          <a:p>
            <a:pPr>
              <a:buFontTx/>
              <a:buNone/>
              <a:defRPr/>
            </a:pPr>
            <a:r>
              <a:rPr lang="en-GB" sz="2800" b="1" dirty="0">
                <a:latin typeface="Topmarks" pitchFamily="2" charset="0"/>
              </a:rPr>
              <a:t>John let his pet frog go.</a:t>
            </a:r>
          </a:p>
          <a:p>
            <a:pPr>
              <a:buFontTx/>
              <a:buNone/>
              <a:defRPr/>
            </a:pPr>
            <a:r>
              <a:rPr lang="en-GB" sz="2800" b="1" dirty="0">
                <a:latin typeface="Topmarks" pitchFamily="2" charset="0"/>
              </a:rPr>
              <a:t>It ******across the grass.</a:t>
            </a:r>
          </a:p>
          <a:p>
            <a:pPr algn="ctr">
              <a:buFontTx/>
              <a:buNone/>
              <a:defRPr/>
            </a:pPr>
            <a:r>
              <a:rPr lang="en-GB" sz="2800" i="1" dirty="0">
                <a:solidFill>
                  <a:schemeClr val="accent6">
                    <a:lumMod val="75000"/>
                  </a:schemeClr>
                </a:solidFill>
                <a:latin typeface="Topmarks" pitchFamily="2" charset="0"/>
              </a:rPr>
              <a:t>What is the first sound?</a:t>
            </a:r>
          </a:p>
          <a:p>
            <a:pPr>
              <a:buFontTx/>
              <a:buNone/>
              <a:defRPr/>
            </a:pPr>
            <a:r>
              <a:rPr lang="en-GB" sz="2800" b="1" dirty="0">
                <a:latin typeface="Topmarks" pitchFamily="2" charset="0"/>
              </a:rPr>
              <a:t>It </a:t>
            </a:r>
            <a:r>
              <a:rPr lang="en-GB" sz="2800" b="1" dirty="0">
                <a:solidFill>
                  <a:srgbClr val="FF0000"/>
                </a:solidFill>
                <a:latin typeface="Topmarks" pitchFamily="2" charset="0"/>
              </a:rPr>
              <a:t>h</a:t>
            </a:r>
            <a:r>
              <a:rPr lang="en-GB" sz="2800" b="1" dirty="0">
                <a:latin typeface="Topmarks" pitchFamily="2" charset="0"/>
              </a:rPr>
              <a:t>*****</a:t>
            </a:r>
            <a:r>
              <a:rPr lang="en-GB" sz="2800" b="1" dirty="0">
                <a:solidFill>
                  <a:srgbClr val="FF0000"/>
                </a:solidFill>
                <a:latin typeface="Topmarks" pitchFamily="2" charset="0"/>
              </a:rPr>
              <a:t> </a:t>
            </a:r>
            <a:r>
              <a:rPr lang="en-GB" sz="2800" b="1" dirty="0">
                <a:latin typeface="Topmarks" pitchFamily="2" charset="0"/>
              </a:rPr>
              <a:t>across the grass.</a:t>
            </a:r>
          </a:p>
          <a:p>
            <a:pPr algn="ctr">
              <a:buFontTx/>
              <a:buNone/>
              <a:defRPr/>
            </a:pPr>
            <a:r>
              <a:rPr lang="en-GB" sz="2800" i="1" dirty="0">
                <a:solidFill>
                  <a:schemeClr val="accent6">
                    <a:lumMod val="75000"/>
                  </a:schemeClr>
                </a:solidFill>
                <a:latin typeface="Topmarks" pitchFamily="2" charset="0"/>
              </a:rPr>
              <a:t>What would make sense?</a:t>
            </a:r>
          </a:p>
          <a:p>
            <a:pPr>
              <a:buFontTx/>
              <a:buNone/>
              <a:defRPr/>
            </a:pPr>
            <a:r>
              <a:rPr lang="en-GB" sz="2800" b="1" dirty="0">
                <a:latin typeface="Topmarks" pitchFamily="2" charset="0"/>
              </a:rPr>
              <a:t>It </a:t>
            </a:r>
            <a:r>
              <a:rPr lang="en-GB" sz="2800" b="1" dirty="0">
                <a:solidFill>
                  <a:srgbClr val="FF0000"/>
                </a:solidFill>
                <a:latin typeface="Topmarks" pitchFamily="2" charset="0"/>
              </a:rPr>
              <a:t>hopping</a:t>
            </a:r>
            <a:r>
              <a:rPr lang="en-GB" sz="2800" b="1" dirty="0">
                <a:latin typeface="Topmarks" pitchFamily="2" charset="0"/>
              </a:rPr>
              <a:t> across the grass.</a:t>
            </a:r>
          </a:p>
          <a:p>
            <a:pPr algn="ctr">
              <a:buFontTx/>
              <a:buNone/>
              <a:defRPr/>
            </a:pPr>
            <a:r>
              <a:rPr lang="en-GB" sz="2800" i="1" dirty="0">
                <a:solidFill>
                  <a:schemeClr val="accent6">
                    <a:lumMod val="75000"/>
                  </a:schemeClr>
                </a:solidFill>
                <a:latin typeface="Topmarks" pitchFamily="2" charset="0"/>
              </a:rPr>
              <a:t>Does that sound right?</a:t>
            </a:r>
          </a:p>
          <a:p>
            <a:pPr>
              <a:buFontTx/>
              <a:buNone/>
              <a:defRPr/>
            </a:pPr>
            <a:r>
              <a:rPr lang="en-GB" sz="2800" b="1" dirty="0">
                <a:latin typeface="Topmarks" pitchFamily="2" charset="0"/>
              </a:rPr>
              <a:t>It </a:t>
            </a:r>
            <a:r>
              <a:rPr lang="en-GB" sz="2800" b="1" dirty="0">
                <a:solidFill>
                  <a:srgbClr val="FF0000"/>
                </a:solidFill>
                <a:latin typeface="Topmarks" pitchFamily="2" charset="0"/>
              </a:rPr>
              <a:t>hopped</a:t>
            </a:r>
            <a:r>
              <a:rPr lang="en-GB" sz="2800" b="1" dirty="0">
                <a:latin typeface="Topmarks" pitchFamily="2" charset="0"/>
              </a:rPr>
              <a:t> across the grass.</a:t>
            </a:r>
          </a:p>
        </p:txBody>
      </p:sp>
      <p:pic>
        <p:nvPicPr>
          <p:cNvPr id="8" name="Picture 7" descr="http://somdparents.com/wp-content/uploads/2016/07/kids-books2-1024x640.jpg">
            <a:extLst>
              <a:ext uri="{FF2B5EF4-FFF2-40B4-BE49-F238E27FC236}">
                <a16:creationId xmlns:a16="http://schemas.microsoft.com/office/drawing/2014/main" id="{EE9A7629-69E7-468E-BB41-ECAD3CF83B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01" t="34853" r="21443" b="34815"/>
          <a:stretch/>
        </p:blipFill>
        <p:spPr bwMode="auto">
          <a:xfrm>
            <a:off x="9642299" y="1705640"/>
            <a:ext cx="1710813" cy="14305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omdparents.com/wp-content/uploads/2016/07/kids-books2-1024x640.jpg">
            <a:extLst>
              <a:ext uri="{FF2B5EF4-FFF2-40B4-BE49-F238E27FC236}">
                <a16:creationId xmlns:a16="http://schemas.microsoft.com/office/drawing/2014/main" id="{DA6521B6-67F8-40AD-899C-8C6D110489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9025" y="4249692"/>
            <a:ext cx="2592869" cy="180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29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97F876-0A64-44CB-BE84-C59363B931DA}"/>
              </a:ext>
            </a:extLst>
          </p:cNvPr>
          <p:cNvSpPr txBox="1"/>
          <p:nvPr/>
        </p:nvSpPr>
        <p:spPr>
          <a:xfrm>
            <a:off x="995855" y="961365"/>
            <a:ext cx="10200289" cy="3323987"/>
          </a:xfrm>
          <a:prstGeom prst="rect">
            <a:avLst/>
          </a:prstGeom>
          <a:noFill/>
        </p:spPr>
        <p:txBody>
          <a:bodyPr wrap="square" rtlCol="0">
            <a:spAutoFit/>
          </a:bodyPr>
          <a:lstStyle/>
          <a:p>
            <a:r>
              <a:rPr lang="en-GB" sz="2400" dirty="0">
                <a:latin typeface="Topmarks" pitchFamily="2" charset="0"/>
              </a:rPr>
              <a:t>Pure sounds:</a:t>
            </a:r>
          </a:p>
          <a:p>
            <a:endParaRPr lang="en-GB" sz="2400" dirty="0">
              <a:latin typeface="Topmarks" pitchFamily="2" charset="0"/>
            </a:endParaRPr>
          </a:p>
          <a:p>
            <a:r>
              <a:rPr lang="en-GB" sz="2400" dirty="0">
                <a:latin typeface="Topmarks" pitchFamily="2" charset="0"/>
                <a:hlinkClick r:id="rId2"/>
              </a:rPr>
              <a:t>https://www.youtube.com/watch?v=UCI2mu7URBc</a:t>
            </a:r>
            <a:endParaRPr lang="en-GB" sz="2400" dirty="0">
              <a:latin typeface="Topmarks" pitchFamily="2" charset="0"/>
            </a:endParaRPr>
          </a:p>
          <a:p>
            <a:endParaRPr lang="en-GB" sz="2400" dirty="0">
              <a:latin typeface="Topmarks" pitchFamily="2" charset="0"/>
            </a:endParaRPr>
          </a:p>
          <a:p>
            <a:endParaRPr lang="en-GB" sz="2400" dirty="0">
              <a:latin typeface="Topmarks" pitchFamily="2" charset="0"/>
            </a:endParaRPr>
          </a:p>
          <a:p>
            <a:endParaRPr lang="en-GB" dirty="0">
              <a:latin typeface="Topmarks" pitchFamily="2" charset="0"/>
            </a:endParaRPr>
          </a:p>
          <a:p>
            <a:r>
              <a:rPr lang="en-GB" sz="2400" dirty="0">
                <a:latin typeface="Topmarks" pitchFamily="2" charset="0"/>
              </a:rPr>
              <a:t>Phonics Terminology: See phonics glossary</a:t>
            </a:r>
          </a:p>
          <a:p>
            <a:endParaRPr lang="en-GB" sz="2400" dirty="0">
              <a:latin typeface="Topmarks" pitchFamily="2" charset="0"/>
            </a:endParaRPr>
          </a:p>
          <a:p>
            <a:r>
              <a:rPr lang="en-GB" sz="2400" dirty="0">
                <a:latin typeface="Topmarks" pitchFamily="2" charset="0"/>
              </a:rPr>
              <a:t> </a:t>
            </a:r>
          </a:p>
        </p:txBody>
      </p:sp>
    </p:spTree>
    <p:extLst>
      <p:ext uri="{BB962C8B-B14F-4D97-AF65-F5344CB8AC3E}">
        <p14:creationId xmlns:p14="http://schemas.microsoft.com/office/powerpoint/2010/main" val="3857516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C231872-191A-446E-B8A2-41E845AFFF6A}"/>
              </a:ext>
            </a:extLst>
          </p:cNvPr>
          <p:cNvSpPr>
            <a:spLocks noGrp="1" noChangeArrowheads="1"/>
          </p:cNvSpPr>
          <p:nvPr>
            <p:ph type="title" idx="4294967295"/>
          </p:nvPr>
        </p:nvSpPr>
        <p:spPr>
          <a:xfrm>
            <a:off x="1079065" y="587375"/>
            <a:ext cx="8198069" cy="863600"/>
          </a:xfrm>
          <a:noFill/>
        </p:spPr>
        <p:txBody>
          <a:bodyPr>
            <a:noAutofit/>
          </a:bodyPr>
          <a:lstStyle/>
          <a:p>
            <a:pPr algn="ctr">
              <a:defRPr/>
            </a:pPr>
            <a:r>
              <a:rPr lang="en-GB" b="1" dirty="0">
                <a:latin typeface="Topmarks" pitchFamily="2" charset="0"/>
              </a:rPr>
              <a:t>Talking about books</a:t>
            </a:r>
          </a:p>
        </p:txBody>
      </p:sp>
      <p:sp>
        <p:nvSpPr>
          <p:cNvPr id="30723" name="Rectangle 3">
            <a:extLst>
              <a:ext uri="{FF2B5EF4-FFF2-40B4-BE49-F238E27FC236}">
                <a16:creationId xmlns:a16="http://schemas.microsoft.com/office/drawing/2014/main" id="{5E9D28F3-B341-4FFE-83EC-96E5AAFA3370}"/>
              </a:ext>
            </a:extLst>
          </p:cNvPr>
          <p:cNvSpPr>
            <a:spLocks noGrp="1" noChangeArrowheads="1"/>
          </p:cNvSpPr>
          <p:nvPr>
            <p:ph idx="4294967295"/>
          </p:nvPr>
        </p:nvSpPr>
        <p:spPr>
          <a:xfrm>
            <a:off x="1094605" y="1450975"/>
            <a:ext cx="9478963" cy="4957762"/>
          </a:xfrm>
          <a:noFill/>
        </p:spPr>
        <p:txBody>
          <a:bodyPr>
            <a:normAutofit fontScale="92500" lnSpcReduction="10000"/>
          </a:bodyPr>
          <a:lstStyle/>
          <a:p>
            <a:pPr>
              <a:lnSpc>
                <a:spcPct val="90000"/>
              </a:lnSpc>
              <a:buFontTx/>
              <a:buNone/>
              <a:defRPr/>
            </a:pPr>
            <a:r>
              <a:rPr lang="en-GB" sz="2800" dirty="0">
                <a:latin typeface="Topmarks" pitchFamily="2" charset="0"/>
              </a:rPr>
              <a:t>Do you like this book; why?</a:t>
            </a:r>
          </a:p>
          <a:p>
            <a:pPr>
              <a:lnSpc>
                <a:spcPct val="90000"/>
              </a:lnSpc>
              <a:buFontTx/>
              <a:buNone/>
              <a:defRPr/>
            </a:pPr>
            <a:r>
              <a:rPr lang="en-GB" sz="2800" dirty="0">
                <a:latin typeface="Topmarks" pitchFamily="2" charset="0"/>
              </a:rPr>
              <a:t>Who is your favourite character?</a:t>
            </a:r>
          </a:p>
          <a:p>
            <a:pPr>
              <a:lnSpc>
                <a:spcPct val="90000"/>
              </a:lnSpc>
              <a:buFontTx/>
              <a:buNone/>
              <a:defRPr/>
            </a:pPr>
            <a:r>
              <a:rPr lang="en-GB" sz="2800" dirty="0">
                <a:latin typeface="Topmarks" pitchFamily="2" charset="0"/>
              </a:rPr>
              <a:t>Tell me about a character in the book.</a:t>
            </a:r>
          </a:p>
          <a:p>
            <a:pPr>
              <a:lnSpc>
                <a:spcPct val="90000"/>
              </a:lnSpc>
              <a:buFontTx/>
              <a:buNone/>
              <a:defRPr/>
            </a:pPr>
            <a:r>
              <a:rPr lang="en-GB" sz="2800" dirty="0">
                <a:latin typeface="Topmarks" pitchFamily="2" charset="0"/>
              </a:rPr>
              <a:t>Which words tell you what the character is like?</a:t>
            </a:r>
          </a:p>
          <a:p>
            <a:pPr>
              <a:lnSpc>
                <a:spcPct val="90000"/>
              </a:lnSpc>
              <a:buFontTx/>
              <a:buNone/>
              <a:defRPr/>
            </a:pPr>
            <a:r>
              <a:rPr lang="en-GB" sz="2800" dirty="0">
                <a:latin typeface="Topmarks" pitchFamily="2" charset="0"/>
              </a:rPr>
              <a:t>How would you feel?</a:t>
            </a:r>
          </a:p>
          <a:p>
            <a:pPr>
              <a:lnSpc>
                <a:spcPct val="90000"/>
              </a:lnSpc>
              <a:buFontTx/>
              <a:buNone/>
              <a:defRPr/>
            </a:pPr>
            <a:r>
              <a:rPr lang="en-GB" sz="2800" dirty="0">
                <a:latin typeface="Topmarks" pitchFamily="2" charset="0"/>
              </a:rPr>
              <a:t>What do you think will happen next?</a:t>
            </a:r>
          </a:p>
          <a:p>
            <a:pPr>
              <a:lnSpc>
                <a:spcPct val="90000"/>
              </a:lnSpc>
              <a:buFontTx/>
              <a:buNone/>
              <a:defRPr/>
            </a:pPr>
            <a:r>
              <a:rPr lang="en-GB" sz="2800" dirty="0">
                <a:latin typeface="Topmarks" pitchFamily="2" charset="0"/>
              </a:rPr>
              <a:t>What would you do?</a:t>
            </a:r>
          </a:p>
          <a:p>
            <a:pPr>
              <a:lnSpc>
                <a:spcPct val="90000"/>
              </a:lnSpc>
              <a:buFontTx/>
              <a:buNone/>
              <a:defRPr/>
            </a:pPr>
            <a:r>
              <a:rPr lang="en-GB" sz="2800" dirty="0">
                <a:latin typeface="Topmarks" pitchFamily="2" charset="0"/>
              </a:rPr>
              <a:t>What have you learned about …… in your book?</a:t>
            </a:r>
          </a:p>
          <a:p>
            <a:pPr>
              <a:lnSpc>
                <a:spcPct val="90000"/>
              </a:lnSpc>
              <a:buFontTx/>
              <a:buNone/>
              <a:defRPr/>
            </a:pPr>
            <a:r>
              <a:rPr lang="en-GB" sz="2800" dirty="0">
                <a:latin typeface="Topmarks" pitchFamily="2" charset="0"/>
              </a:rPr>
              <a:t>What can you tell me about…?</a:t>
            </a:r>
          </a:p>
          <a:p>
            <a:pPr>
              <a:lnSpc>
                <a:spcPct val="90000"/>
              </a:lnSpc>
              <a:buFontTx/>
              <a:buNone/>
              <a:defRPr/>
            </a:pPr>
            <a:r>
              <a:rPr lang="en-GB" sz="2800" dirty="0">
                <a:latin typeface="Topmarks" pitchFamily="2" charset="0"/>
              </a:rPr>
              <a:t>Its not a test!</a:t>
            </a:r>
          </a:p>
          <a:p>
            <a:pPr>
              <a:lnSpc>
                <a:spcPct val="90000"/>
              </a:lnSpc>
              <a:buFontTx/>
              <a:buNone/>
              <a:defRPr/>
            </a:pPr>
            <a:endParaRPr lang="en-GB" b="1" dirty="0">
              <a:solidFill>
                <a:srgbClr val="FFFF00"/>
              </a:solidFill>
              <a:effectLst>
                <a:outerShdw blurRad="38100" dist="38100" dir="2700000" algn="tl">
                  <a:srgbClr val="000000"/>
                </a:outerShdw>
              </a:effectLst>
            </a:endParaRPr>
          </a:p>
          <a:p>
            <a:pPr>
              <a:lnSpc>
                <a:spcPct val="90000"/>
              </a:lnSpc>
              <a:buFontTx/>
              <a:buNone/>
              <a:defRPr/>
            </a:pPr>
            <a:endParaRPr lang="en-GB" sz="2400" dirty="0"/>
          </a:p>
          <a:p>
            <a:pPr>
              <a:lnSpc>
                <a:spcPct val="90000"/>
              </a:lnSpc>
              <a:buFontTx/>
              <a:buNone/>
              <a:defRPr/>
            </a:pPr>
            <a:endParaRPr lang="en-GB" sz="2400" dirty="0"/>
          </a:p>
        </p:txBody>
      </p:sp>
      <p:pic>
        <p:nvPicPr>
          <p:cNvPr id="6" name="Picture 5" descr="http://somdparents.com/wp-content/uploads/2016/07/kids-books2-1024x640.jpg">
            <a:extLst>
              <a:ext uri="{FF2B5EF4-FFF2-40B4-BE49-F238E27FC236}">
                <a16:creationId xmlns:a16="http://schemas.microsoft.com/office/drawing/2014/main" id="{DA6521B6-67F8-40AD-899C-8C6D110489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7134" y="695982"/>
            <a:ext cx="2592869" cy="180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182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5013B7-CA8F-4911-B6AD-292685056924}"/>
              </a:ext>
            </a:extLst>
          </p:cNvPr>
          <p:cNvSpPr txBox="1"/>
          <p:nvPr/>
        </p:nvSpPr>
        <p:spPr>
          <a:xfrm>
            <a:off x="819806" y="709448"/>
            <a:ext cx="2995449" cy="5632311"/>
          </a:xfrm>
          <a:prstGeom prst="rect">
            <a:avLst/>
          </a:prstGeom>
          <a:noFill/>
        </p:spPr>
        <p:txBody>
          <a:bodyPr wrap="square" rtlCol="0">
            <a:spAutoFit/>
          </a:bodyPr>
          <a:lstStyle/>
          <a:p>
            <a:r>
              <a:rPr lang="en-GB" sz="2400" dirty="0">
                <a:latin typeface="Topmarks" pitchFamily="2" charset="0"/>
              </a:rPr>
              <a:t>Spelling:</a:t>
            </a:r>
          </a:p>
          <a:p>
            <a:endParaRPr lang="en-GB" sz="2400" dirty="0">
              <a:latin typeface="Topmarks" pitchFamily="2" charset="0"/>
            </a:endParaRPr>
          </a:p>
          <a:p>
            <a:pPr marL="342900" indent="-342900">
              <a:buFont typeface="Arial" panose="020B0604020202020204" pitchFamily="34" charset="0"/>
              <a:buChar char="•"/>
            </a:pPr>
            <a:r>
              <a:rPr lang="en-GB" sz="2400" dirty="0">
                <a:latin typeface="Topmarks" pitchFamily="2" charset="0"/>
              </a:rPr>
              <a:t>Sound buttons – dots and dashes</a:t>
            </a:r>
          </a:p>
          <a:p>
            <a:pPr marL="342900" indent="-342900">
              <a:buFont typeface="Arial" panose="020B0604020202020204" pitchFamily="34" charset="0"/>
              <a:buChar char="•"/>
            </a:pPr>
            <a:r>
              <a:rPr lang="en-GB" sz="2400" dirty="0">
                <a:latin typeface="Topmarks" pitchFamily="2" charset="0"/>
              </a:rPr>
              <a:t>Ed shed spelling scheme links with phonics– al covered in phonics, year 2 spelling and year 3 spelling. Ph year 1 phonics, year 6 spellings. </a:t>
            </a:r>
          </a:p>
          <a:p>
            <a:pPr marL="342900" indent="-342900">
              <a:buFont typeface="Arial" panose="020B0604020202020204" pitchFamily="34" charset="0"/>
              <a:buChar char="•"/>
            </a:pPr>
            <a:endParaRPr lang="en-GB" sz="2400" dirty="0">
              <a:latin typeface="Topmarks" pitchFamily="2" charset="0"/>
            </a:endParaRPr>
          </a:p>
        </p:txBody>
      </p:sp>
      <p:pic>
        <p:nvPicPr>
          <p:cNvPr id="3" name="Picture 2">
            <a:extLst>
              <a:ext uri="{FF2B5EF4-FFF2-40B4-BE49-F238E27FC236}">
                <a16:creationId xmlns:a16="http://schemas.microsoft.com/office/drawing/2014/main" id="{99A0161F-6716-4F71-B7EE-F353DC32BFF2}"/>
              </a:ext>
            </a:extLst>
          </p:cNvPr>
          <p:cNvPicPr>
            <a:picLocks noChangeAspect="1"/>
          </p:cNvPicPr>
          <p:nvPr/>
        </p:nvPicPr>
        <p:blipFill>
          <a:blip r:embed="rId2"/>
          <a:stretch>
            <a:fillRect/>
          </a:stretch>
        </p:blipFill>
        <p:spPr>
          <a:xfrm>
            <a:off x="4099425" y="1273752"/>
            <a:ext cx="4277322" cy="5068007"/>
          </a:xfrm>
          <a:prstGeom prst="rect">
            <a:avLst/>
          </a:prstGeom>
        </p:spPr>
      </p:pic>
      <p:pic>
        <p:nvPicPr>
          <p:cNvPr id="4" name="Picture 3">
            <a:extLst>
              <a:ext uri="{FF2B5EF4-FFF2-40B4-BE49-F238E27FC236}">
                <a16:creationId xmlns:a16="http://schemas.microsoft.com/office/drawing/2014/main" id="{FEDA1EC4-0163-4830-A5EC-B99246C57C83}"/>
              </a:ext>
            </a:extLst>
          </p:cNvPr>
          <p:cNvPicPr>
            <a:picLocks noChangeAspect="1"/>
          </p:cNvPicPr>
          <p:nvPr/>
        </p:nvPicPr>
        <p:blipFill>
          <a:blip r:embed="rId3"/>
          <a:stretch>
            <a:fillRect/>
          </a:stretch>
        </p:blipFill>
        <p:spPr>
          <a:xfrm>
            <a:off x="7793423" y="200453"/>
            <a:ext cx="3867690" cy="2934109"/>
          </a:xfrm>
          <a:prstGeom prst="rect">
            <a:avLst/>
          </a:prstGeom>
        </p:spPr>
      </p:pic>
    </p:spTree>
    <p:extLst>
      <p:ext uri="{BB962C8B-B14F-4D97-AF65-F5344CB8AC3E}">
        <p14:creationId xmlns:p14="http://schemas.microsoft.com/office/powerpoint/2010/main" val="2231518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C231872-191A-446E-B8A2-41E845AFFF6A}"/>
              </a:ext>
            </a:extLst>
          </p:cNvPr>
          <p:cNvSpPr>
            <a:spLocks noGrp="1" noChangeArrowheads="1"/>
          </p:cNvSpPr>
          <p:nvPr>
            <p:ph type="title" idx="4294967295"/>
          </p:nvPr>
        </p:nvSpPr>
        <p:spPr>
          <a:xfrm>
            <a:off x="1646624" y="587375"/>
            <a:ext cx="8198069" cy="863600"/>
          </a:xfrm>
          <a:noFill/>
        </p:spPr>
        <p:txBody>
          <a:bodyPr>
            <a:noAutofit/>
          </a:bodyPr>
          <a:lstStyle/>
          <a:p>
            <a:pPr algn="ctr">
              <a:defRPr/>
            </a:pPr>
            <a:r>
              <a:rPr lang="en-GB" b="1" dirty="0">
                <a:latin typeface="Topmarks" pitchFamily="2" charset="0"/>
              </a:rPr>
              <a:t>Statutory assessments</a:t>
            </a:r>
          </a:p>
        </p:txBody>
      </p:sp>
      <p:sp>
        <p:nvSpPr>
          <p:cNvPr id="30723" name="Rectangle 3">
            <a:extLst>
              <a:ext uri="{FF2B5EF4-FFF2-40B4-BE49-F238E27FC236}">
                <a16:creationId xmlns:a16="http://schemas.microsoft.com/office/drawing/2014/main" id="{5E9D28F3-B341-4FFE-83EC-96E5AAFA3370}"/>
              </a:ext>
            </a:extLst>
          </p:cNvPr>
          <p:cNvSpPr>
            <a:spLocks noGrp="1" noChangeArrowheads="1"/>
          </p:cNvSpPr>
          <p:nvPr>
            <p:ph idx="4294967295"/>
          </p:nvPr>
        </p:nvSpPr>
        <p:spPr>
          <a:xfrm>
            <a:off x="804041" y="1450975"/>
            <a:ext cx="10641725" cy="4957762"/>
          </a:xfrm>
          <a:noFill/>
        </p:spPr>
        <p:txBody>
          <a:bodyPr>
            <a:normAutofit/>
          </a:bodyPr>
          <a:lstStyle/>
          <a:p>
            <a:pPr>
              <a:lnSpc>
                <a:spcPct val="90000"/>
              </a:lnSpc>
              <a:buNone/>
              <a:defRPr/>
            </a:pPr>
            <a:r>
              <a:rPr lang="en-GB" b="1" dirty="0">
                <a:solidFill>
                  <a:schemeClr val="tx1"/>
                </a:solidFill>
                <a:latin typeface="Topmarks" pitchFamily="2" charset="0"/>
              </a:rPr>
              <a:t>Year 1 Phonics screening assessment (usually in June)– </a:t>
            </a:r>
          </a:p>
          <a:p>
            <a:pPr>
              <a:lnSpc>
                <a:spcPct val="90000"/>
              </a:lnSpc>
              <a:defRPr/>
            </a:pPr>
            <a:r>
              <a:rPr lang="en-GB" sz="1800" dirty="0">
                <a:latin typeface="Topmarks" pitchFamily="2" charset="0"/>
              </a:rPr>
              <a:t>The phonics screening check is a check of your child’s phonics knowledge. It helps your school confirm whether your child is making the progress expected in the national curriculum.</a:t>
            </a:r>
          </a:p>
          <a:p>
            <a:pPr>
              <a:lnSpc>
                <a:spcPct val="90000"/>
              </a:lnSpc>
              <a:defRPr/>
            </a:pPr>
            <a:r>
              <a:rPr lang="en-GB" sz="1800" dirty="0">
                <a:latin typeface="Topmarks" pitchFamily="2" charset="0"/>
              </a:rPr>
              <a:t>The phonics screening check contains 40 words divided into two sections of 20 words. </a:t>
            </a:r>
          </a:p>
          <a:p>
            <a:pPr>
              <a:lnSpc>
                <a:spcPct val="90000"/>
              </a:lnSpc>
              <a:defRPr/>
            </a:pPr>
            <a:r>
              <a:rPr lang="en-GB" sz="1800" dirty="0">
                <a:latin typeface="Topmarks" pitchFamily="2" charset="0"/>
              </a:rPr>
              <a:t>Both sections contain a mixture of real words and pseudo-words. </a:t>
            </a:r>
            <a:r>
              <a:rPr lang="en-GB" sz="1800" dirty="0" err="1">
                <a:latin typeface="Topmarks" pitchFamily="2" charset="0"/>
              </a:rPr>
              <a:t>Pseduo</a:t>
            </a:r>
            <a:r>
              <a:rPr lang="en-GB" sz="1800" dirty="0">
                <a:latin typeface="Topmarks" pitchFamily="2" charset="0"/>
              </a:rPr>
              <a:t>-words are words that are phonically decodable but are not actual words with an associated meaning. Pseudo-words are included in the check specifically to assess whether your child can decode a word using their phonics skills. </a:t>
            </a:r>
          </a:p>
          <a:p>
            <a:pPr>
              <a:lnSpc>
                <a:spcPct val="90000"/>
              </a:lnSpc>
              <a:defRPr/>
            </a:pPr>
            <a:r>
              <a:rPr lang="en-GB" sz="1800" dirty="0">
                <a:latin typeface="Topmarks" pitchFamily="2" charset="0"/>
              </a:rPr>
              <a:t>All pseudo-words in the check are accompanied by a picture of an imaginary creature. Children are taught that when a word has a creature next to it, it is a pseudo-word. This is to ensure that they are not trying to match the pseudoword to a word in their vocabulary. </a:t>
            </a:r>
          </a:p>
          <a:p>
            <a:pPr>
              <a:lnSpc>
                <a:spcPct val="90000"/>
              </a:lnSpc>
              <a:defRPr/>
            </a:pPr>
            <a:r>
              <a:rPr lang="en-GB" sz="1800" dirty="0">
                <a:latin typeface="Topmarks" pitchFamily="2" charset="0"/>
              </a:rPr>
              <a:t>The check is designed to give teachers information on how your child is progressing in phonics. It will help to identify whether your child needs additional support at this stage so that they do not fall behind in this vital early reading skill. </a:t>
            </a:r>
            <a:endParaRPr lang="en-GB" sz="1800" b="1" dirty="0">
              <a:solidFill>
                <a:schemeClr val="tx1"/>
              </a:solidFill>
              <a:latin typeface="Topmarks" pitchFamily="2" charset="0"/>
            </a:endParaRPr>
          </a:p>
          <a:p>
            <a:pPr>
              <a:lnSpc>
                <a:spcPct val="90000"/>
              </a:lnSpc>
              <a:buFontTx/>
              <a:buNone/>
              <a:defRPr/>
            </a:pPr>
            <a:endParaRPr lang="en-GB" sz="2400" dirty="0"/>
          </a:p>
          <a:p>
            <a:pPr>
              <a:lnSpc>
                <a:spcPct val="90000"/>
              </a:lnSpc>
              <a:buFontTx/>
              <a:buNone/>
              <a:defRPr/>
            </a:pPr>
            <a:endParaRPr lang="en-GB" sz="2400" dirty="0"/>
          </a:p>
        </p:txBody>
      </p:sp>
    </p:spTree>
    <p:extLst>
      <p:ext uri="{BB962C8B-B14F-4D97-AF65-F5344CB8AC3E}">
        <p14:creationId xmlns:p14="http://schemas.microsoft.com/office/powerpoint/2010/main" val="2381177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650537-759E-48BD-94A3-88CDD9E31A03}"/>
              </a:ext>
            </a:extLst>
          </p:cNvPr>
          <p:cNvSpPr txBox="1"/>
          <p:nvPr/>
        </p:nvSpPr>
        <p:spPr>
          <a:xfrm>
            <a:off x="1019503" y="819807"/>
            <a:ext cx="7252138" cy="707886"/>
          </a:xfrm>
          <a:prstGeom prst="rect">
            <a:avLst/>
          </a:prstGeom>
          <a:noFill/>
        </p:spPr>
        <p:txBody>
          <a:bodyPr wrap="square" rtlCol="0">
            <a:spAutoFit/>
          </a:bodyPr>
          <a:lstStyle/>
          <a:p>
            <a:r>
              <a:rPr lang="en-GB" sz="4000" dirty="0">
                <a:latin typeface="Topmarks" pitchFamily="2" charset="0"/>
              </a:rPr>
              <a:t>Any questions ? </a:t>
            </a:r>
          </a:p>
        </p:txBody>
      </p:sp>
      <p:pic>
        <p:nvPicPr>
          <p:cNvPr id="1026" name="Picture 2" descr="Tips for Managing the Q&amp;A Part of Your Presentation — Mel Sherwood">
            <a:extLst>
              <a:ext uri="{FF2B5EF4-FFF2-40B4-BE49-F238E27FC236}">
                <a16:creationId xmlns:a16="http://schemas.microsoft.com/office/drawing/2014/main" id="{3287E69E-BC59-4A63-B8DE-56A92FE02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134" y="1571132"/>
            <a:ext cx="5579182" cy="371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80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97F876-0A64-44CB-BE84-C59363B931DA}"/>
              </a:ext>
            </a:extLst>
          </p:cNvPr>
          <p:cNvSpPr txBox="1"/>
          <p:nvPr/>
        </p:nvSpPr>
        <p:spPr>
          <a:xfrm>
            <a:off x="995855" y="961365"/>
            <a:ext cx="5263055" cy="5632311"/>
          </a:xfrm>
          <a:prstGeom prst="rect">
            <a:avLst/>
          </a:prstGeom>
          <a:noFill/>
        </p:spPr>
        <p:txBody>
          <a:bodyPr wrap="square" rtlCol="0">
            <a:spAutoFit/>
          </a:bodyPr>
          <a:lstStyle/>
          <a:p>
            <a:r>
              <a:rPr lang="en-GB" sz="4000" b="1" u="sng" dirty="0">
                <a:latin typeface="Topmarks" pitchFamily="2" charset="0"/>
              </a:rPr>
              <a:t>Phases in Phonics</a:t>
            </a:r>
          </a:p>
          <a:p>
            <a:r>
              <a:rPr lang="en-GB" sz="3200" dirty="0">
                <a:latin typeface="Topmarks" pitchFamily="2" charset="0"/>
              </a:rPr>
              <a:t>Phase One</a:t>
            </a:r>
          </a:p>
          <a:p>
            <a:endParaRPr lang="en-GB" sz="2400" dirty="0">
              <a:latin typeface="Topmarks" pitchFamily="2" charset="0"/>
            </a:endParaRPr>
          </a:p>
          <a:p>
            <a:r>
              <a:rPr lang="en-GB" sz="2400" dirty="0">
                <a:latin typeface="Topmarks" pitchFamily="2" charset="0"/>
              </a:rPr>
              <a:t>Phase one consists of 7 aspects:</a:t>
            </a:r>
          </a:p>
          <a:p>
            <a:pPr marL="457200" indent="-457200">
              <a:buFont typeface="+mj-lt"/>
              <a:buAutoNum type="arabicPeriod"/>
            </a:pPr>
            <a:r>
              <a:rPr lang="en-GB" sz="2400" dirty="0">
                <a:latin typeface="Topmarks" pitchFamily="2" charset="0"/>
              </a:rPr>
              <a:t>Environmental sounds</a:t>
            </a:r>
          </a:p>
          <a:p>
            <a:pPr marL="457200" indent="-457200">
              <a:buFont typeface="+mj-lt"/>
              <a:buAutoNum type="arabicPeriod"/>
            </a:pPr>
            <a:r>
              <a:rPr lang="en-GB" sz="2400" dirty="0">
                <a:latin typeface="Topmarks" pitchFamily="2" charset="0"/>
              </a:rPr>
              <a:t>Instrumental sounds</a:t>
            </a:r>
          </a:p>
          <a:p>
            <a:pPr marL="457200" indent="-457200">
              <a:buFont typeface="+mj-lt"/>
              <a:buAutoNum type="arabicPeriod"/>
            </a:pPr>
            <a:r>
              <a:rPr lang="en-GB" sz="2400" dirty="0">
                <a:latin typeface="Topmarks" pitchFamily="2" charset="0"/>
              </a:rPr>
              <a:t>Body percussion</a:t>
            </a:r>
          </a:p>
          <a:p>
            <a:pPr marL="457200" indent="-457200">
              <a:buFont typeface="+mj-lt"/>
              <a:buAutoNum type="arabicPeriod"/>
            </a:pPr>
            <a:r>
              <a:rPr lang="en-GB" sz="2400" dirty="0">
                <a:latin typeface="Topmarks" pitchFamily="2" charset="0"/>
              </a:rPr>
              <a:t>Rhythm and Rhyme</a:t>
            </a:r>
          </a:p>
          <a:p>
            <a:pPr marL="457200" indent="-457200">
              <a:buFont typeface="+mj-lt"/>
              <a:buAutoNum type="arabicPeriod"/>
            </a:pPr>
            <a:r>
              <a:rPr lang="en-GB" sz="2400" dirty="0">
                <a:latin typeface="Topmarks" pitchFamily="2" charset="0"/>
              </a:rPr>
              <a:t>Alliteration</a:t>
            </a:r>
          </a:p>
          <a:p>
            <a:pPr marL="457200" indent="-457200">
              <a:buFont typeface="+mj-lt"/>
              <a:buAutoNum type="arabicPeriod"/>
            </a:pPr>
            <a:r>
              <a:rPr lang="en-GB" sz="2400" dirty="0">
                <a:latin typeface="Topmarks" pitchFamily="2" charset="0"/>
              </a:rPr>
              <a:t>Voice sounds</a:t>
            </a:r>
          </a:p>
          <a:p>
            <a:pPr marL="457200" indent="-457200">
              <a:buFont typeface="+mj-lt"/>
              <a:buAutoNum type="arabicPeriod"/>
            </a:pPr>
            <a:r>
              <a:rPr lang="en-GB" sz="2400" dirty="0">
                <a:latin typeface="Topmarks" pitchFamily="2" charset="0"/>
              </a:rPr>
              <a:t>Oral Blending and Segmenting</a:t>
            </a:r>
          </a:p>
          <a:p>
            <a:endParaRPr lang="en-GB" sz="2400" dirty="0">
              <a:latin typeface="Topmarks" pitchFamily="2" charset="0"/>
            </a:endParaRPr>
          </a:p>
          <a:p>
            <a:endParaRPr lang="en-GB" sz="2400" dirty="0">
              <a:latin typeface="Topmarks" pitchFamily="2" charset="0"/>
            </a:endParaRPr>
          </a:p>
          <a:p>
            <a:r>
              <a:rPr lang="en-GB" sz="2400" dirty="0">
                <a:latin typeface="Topmarks" pitchFamily="2" charset="0"/>
              </a:rPr>
              <a:t> </a:t>
            </a:r>
          </a:p>
        </p:txBody>
      </p:sp>
      <p:pic>
        <p:nvPicPr>
          <p:cNvPr id="7" name="Picture 6">
            <a:extLst>
              <a:ext uri="{FF2B5EF4-FFF2-40B4-BE49-F238E27FC236}">
                <a16:creationId xmlns:a16="http://schemas.microsoft.com/office/drawing/2014/main" id="{C85E1273-09BB-4EDA-8AD7-4F808E0B3F39}"/>
              </a:ext>
            </a:extLst>
          </p:cNvPr>
          <p:cNvPicPr>
            <a:picLocks noChangeAspect="1"/>
          </p:cNvPicPr>
          <p:nvPr/>
        </p:nvPicPr>
        <p:blipFill>
          <a:blip r:embed="rId2"/>
          <a:stretch>
            <a:fillRect/>
          </a:stretch>
        </p:blipFill>
        <p:spPr>
          <a:xfrm>
            <a:off x="7014086" y="4154589"/>
            <a:ext cx="4182059" cy="1686160"/>
          </a:xfrm>
          <a:prstGeom prst="rect">
            <a:avLst/>
          </a:prstGeom>
          <a:ln w="38100">
            <a:solidFill>
              <a:srgbClr val="FF0000"/>
            </a:solidFill>
          </a:ln>
        </p:spPr>
      </p:pic>
      <p:sp>
        <p:nvSpPr>
          <p:cNvPr id="8" name="TextBox 7">
            <a:extLst>
              <a:ext uri="{FF2B5EF4-FFF2-40B4-BE49-F238E27FC236}">
                <a16:creationId xmlns:a16="http://schemas.microsoft.com/office/drawing/2014/main" id="{3C10DFB4-C537-4794-BC82-6A5C095053AD}"/>
              </a:ext>
            </a:extLst>
          </p:cNvPr>
          <p:cNvSpPr txBox="1"/>
          <p:nvPr/>
        </p:nvSpPr>
        <p:spPr>
          <a:xfrm>
            <a:off x="6258910" y="1017251"/>
            <a:ext cx="5263055" cy="3046988"/>
          </a:xfrm>
          <a:prstGeom prst="rect">
            <a:avLst/>
          </a:prstGeom>
          <a:noFill/>
        </p:spPr>
        <p:txBody>
          <a:bodyPr wrap="square" rtlCol="0">
            <a:spAutoFit/>
          </a:bodyPr>
          <a:lstStyle/>
          <a:p>
            <a:r>
              <a:rPr lang="en-GB" sz="2400" dirty="0">
                <a:latin typeface="Topmarks" pitchFamily="2" charset="0"/>
              </a:rPr>
              <a:t>Phase 1 phonics is taught in nursery and reception. It is important that children are secure in phase one before moving onto aspect 7 and the other phases. This should always be recapped in lessons throughout reception, and KS1. </a:t>
            </a:r>
          </a:p>
        </p:txBody>
      </p:sp>
    </p:spTree>
    <p:extLst>
      <p:ext uri="{BB962C8B-B14F-4D97-AF65-F5344CB8AC3E}">
        <p14:creationId xmlns:p14="http://schemas.microsoft.com/office/powerpoint/2010/main" val="89470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D09F3-04EB-4588-96A3-FC908C3C4B12}"/>
              </a:ext>
            </a:extLst>
          </p:cNvPr>
          <p:cNvSpPr txBox="1"/>
          <p:nvPr/>
        </p:nvSpPr>
        <p:spPr>
          <a:xfrm>
            <a:off x="768521" y="757988"/>
            <a:ext cx="10220045" cy="1446550"/>
          </a:xfrm>
          <a:prstGeom prst="rect">
            <a:avLst/>
          </a:prstGeom>
          <a:noFill/>
        </p:spPr>
        <p:txBody>
          <a:bodyPr wrap="square" rtlCol="0">
            <a:spAutoFit/>
          </a:bodyPr>
          <a:lstStyle/>
          <a:p>
            <a:r>
              <a:rPr lang="en-GB" sz="4000" b="1" u="sng" dirty="0">
                <a:latin typeface="Topmarks" pitchFamily="2" charset="0"/>
              </a:rPr>
              <a:t>Phases in Phonics </a:t>
            </a:r>
            <a:r>
              <a:rPr lang="en-GB" sz="2400" dirty="0">
                <a:latin typeface="Topmarks" pitchFamily="2" charset="0"/>
              </a:rPr>
              <a:t>Phase 1 examples. </a:t>
            </a:r>
          </a:p>
          <a:p>
            <a:endParaRPr lang="en-GB" sz="2400" dirty="0">
              <a:latin typeface="Topmarks" pitchFamily="2" charset="0"/>
            </a:endParaRPr>
          </a:p>
          <a:p>
            <a:r>
              <a:rPr lang="en-GB" sz="2400" dirty="0">
                <a:latin typeface="Topmarks" pitchFamily="2" charset="0"/>
              </a:rPr>
              <a:t> </a:t>
            </a:r>
          </a:p>
        </p:txBody>
      </p:sp>
      <p:pic>
        <p:nvPicPr>
          <p:cNvPr id="3" name="Picture 2">
            <a:extLst>
              <a:ext uri="{FF2B5EF4-FFF2-40B4-BE49-F238E27FC236}">
                <a16:creationId xmlns:a16="http://schemas.microsoft.com/office/drawing/2014/main" id="{BB14948C-A7C0-4AF1-A907-FFDC66BDD801}"/>
              </a:ext>
            </a:extLst>
          </p:cNvPr>
          <p:cNvPicPr>
            <a:picLocks noChangeAspect="1"/>
          </p:cNvPicPr>
          <p:nvPr/>
        </p:nvPicPr>
        <p:blipFill>
          <a:blip r:embed="rId2"/>
          <a:stretch>
            <a:fillRect/>
          </a:stretch>
        </p:blipFill>
        <p:spPr>
          <a:xfrm>
            <a:off x="2836266" y="1481263"/>
            <a:ext cx="6084554" cy="4038515"/>
          </a:xfrm>
          <a:prstGeom prst="rect">
            <a:avLst/>
          </a:prstGeom>
        </p:spPr>
      </p:pic>
      <p:pic>
        <p:nvPicPr>
          <p:cNvPr id="4" name="Picture 3">
            <a:extLst>
              <a:ext uri="{FF2B5EF4-FFF2-40B4-BE49-F238E27FC236}">
                <a16:creationId xmlns:a16="http://schemas.microsoft.com/office/drawing/2014/main" id="{1ED91E92-0C74-4CF7-8279-4CEB40C61721}"/>
              </a:ext>
            </a:extLst>
          </p:cNvPr>
          <p:cNvPicPr>
            <a:picLocks noChangeAspect="1"/>
          </p:cNvPicPr>
          <p:nvPr/>
        </p:nvPicPr>
        <p:blipFill rotWithShape="1">
          <a:blip r:embed="rId3"/>
          <a:srcRect t="39578"/>
          <a:stretch/>
        </p:blipFill>
        <p:spPr>
          <a:xfrm>
            <a:off x="2836266" y="5519778"/>
            <a:ext cx="6084554" cy="720991"/>
          </a:xfrm>
          <a:prstGeom prst="rect">
            <a:avLst/>
          </a:prstGeom>
        </p:spPr>
      </p:pic>
    </p:spTree>
    <p:extLst>
      <p:ext uri="{BB962C8B-B14F-4D97-AF65-F5344CB8AC3E}">
        <p14:creationId xmlns:p14="http://schemas.microsoft.com/office/powerpoint/2010/main" val="135083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D09F3-04EB-4588-96A3-FC908C3C4B12}"/>
              </a:ext>
            </a:extLst>
          </p:cNvPr>
          <p:cNvSpPr txBox="1"/>
          <p:nvPr/>
        </p:nvSpPr>
        <p:spPr>
          <a:xfrm>
            <a:off x="768521" y="757988"/>
            <a:ext cx="10220045" cy="1446550"/>
          </a:xfrm>
          <a:prstGeom prst="rect">
            <a:avLst/>
          </a:prstGeom>
          <a:noFill/>
        </p:spPr>
        <p:txBody>
          <a:bodyPr wrap="square" rtlCol="0">
            <a:spAutoFit/>
          </a:bodyPr>
          <a:lstStyle/>
          <a:p>
            <a:r>
              <a:rPr lang="en-GB" sz="4000" b="1" u="sng" dirty="0">
                <a:latin typeface="Topmarks" pitchFamily="2" charset="0"/>
              </a:rPr>
              <a:t>Phases in Phonics </a:t>
            </a:r>
            <a:r>
              <a:rPr lang="en-GB" sz="2400" dirty="0">
                <a:latin typeface="Topmarks" pitchFamily="2" charset="0"/>
              </a:rPr>
              <a:t>Phase 1 examples. </a:t>
            </a:r>
          </a:p>
          <a:p>
            <a:endParaRPr lang="en-GB" sz="2400" dirty="0">
              <a:latin typeface="Topmarks" pitchFamily="2" charset="0"/>
            </a:endParaRPr>
          </a:p>
          <a:p>
            <a:r>
              <a:rPr lang="en-GB" sz="2400" dirty="0">
                <a:latin typeface="Topmarks" pitchFamily="2" charset="0"/>
              </a:rPr>
              <a:t> </a:t>
            </a:r>
          </a:p>
        </p:txBody>
      </p:sp>
      <p:pic>
        <p:nvPicPr>
          <p:cNvPr id="5" name="Picture 4">
            <a:extLst>
              <a:ext uri="{FF2B5EF4-FFF2-40B4-BE49-F238E27FC236}">
                <a16:creationId xmlns:a16="http://schemas.microsoft.com/office/drawing/2014/main" id="{9C25032C-2218-42B9-85BD-07DE74383566}"/>
              </a:ext>
            </a:extLst>
          </p:cNvPr>
          <p:cNvPicPr>
            <a:picLocks noChangeAspect="1"/>
          </p:cNvPicPr>
          <p:nvPr/>
        </p:nvPicPr>
        <p:blipFill>
          <a:blip r:embed="rId2"/>
          <a:stretch>
            <a:fillRect/>
          </a:stretch>
        </p:blipFill>
        <p:spPr>
          <a:xfrm>
            <a:off x="2146523" y="1481263"/>
            <a:ext cx="7044774" cy="4540239"/>
          </a:xfrm>
          <a:prstGeom prst="rect">
            <a:avLst/>
          </a:prstGeom>
        </p:spPr>
      </p:pic>
    </p:spTree>
    <p:extLst>
      <p:ext uri="{BB962C8B-B14F-4D97-AF65-F5344CB8AC3E}">
        <p14:creationId xmlns:p14="http://schemas.microsoft.com/office/powerpoint/2010/main" val="162782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D09F3-04EB-4588-96A3-FC908C3C4B12}"/>
              </a:ext>
            </a:extLst>
          </p:cNvPr>
          <p:cNvSpPr txBox="1"/>
          <p:nvPr/>
        </p:nvSpPr>
        <p:spPr>
          <a:xfrm>
            <a:off x="768521" y="757988"/>
            <a:ext cx="10220045" cy="1446550"/>
          </a:xfrm>
          <a:prstGeom prst="rect">
            <a:avLst/>
          </a:prstGeom>
          <a:noFill/>
        </p:spPr>
        <p:txBody>
          <a:bodyPr wrap="square" rtlCol="0">
            <a:spAutoFit/>
          </a:bodyPr>
          <a:lstStyle/>
          <a:p>
            <a:r>
              <a:rPr lang="en-GB" sz="4000" b="1" u="sng" dirty="0">
                <a:latin typeface="Topmarks" pitchFamily="2" charset="0"/>
              </a:rPr>
              <a:t>Phases in Phonics </a:t>
            </a:r>
            <a:r>
              <a:rPr lang="en-GB" sz="2400" dirty="0">
                <a:latin typeface="Topmarks" pitchFamily="2" charset="0"/>
              </a:rPr>
              <a:t>Phase 1 examples. </a:t>
            </a:r>
          </a:p>
          <a:p>
            <a:endParaRPr lang="en-GB" sz="2400" dirty="0">
              <a:latin typeface="Topmarks" pitchFamily="2" charset="0"/>
            </a:endParaRPr>
          </a:p>
          <a:p>
            <a:r>
              <a:rPr lang="en-GB" sz="2400" dirty="0">
                <a:latin typeface="Topmarks" pitchFamily="2" charset="0"/>
              </a:rPr>
              <a:t> </a:t>
            </a:r>
          </a:p>
        </p:txBody>
      </p:sp>
      <p:pic>
        <p:nvPicPr>
          <p:cNvPr id="3" name="Picture 2">
            <a:extLst>
              <a:ext uri="{FF2B5EF4-FFF2-40B4-BE49-F238E27FC236}">
                <a16:creationId xmlns:a16="http://schemas.microsoft.com/office/drawing/2014/main" id="{DB09A625-FCB6-4FDD-AF6F-B25360D32FB2}"/>
              </a:ext>
            </a:extLst>
          </p:cNvPr>
          <p:cNvPicPr>
            <a:picLocks noChangeAspect="1"/>
          </p:cNvPicPr>
          <p:nvPr/>
        </p:nvPicPr>
        <p:blipFill>
          <a:blip r:embed="rId2"/>
          <a:stretch>
            <a:fillRect/>
          </a:stretch>
        </p:blipFill>
        <p:spPr>
          <a:xfrm>
            <a:off x="3125434" y="1481263"/>
            <a:ext cx="5506218" cy="4734586"/>
          </a:xfrm>
          <a:prstGeom prst="rect">
            <a:avLst/>
          </a:prstGeom>
        </p:spPr>
      </p:pic>
    </p:spTree>
    <p:extLst>
      <p:ext uri="{BB962C8B-B14F-4D97-AF65-F5344CB8AC3E}">
        <p14:creationId xmlns:p14="http://schemas.microsoft.com/office/powerpoint/2010/main" val="291445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D09F3-04EB-4588-96A3-FC908C3C4B12}"/>
              </a:ext>
            </a:extLst>
          </p:cNvPr>
          <p:cNvSpPr txBox="1"/>
          <p:nvPr/>
        </p:nvSpPr>
        <p:spPr>
          <a:xfrm>
            <a:off x="768521" y="757988"/>
            <a:ext cx="10220045" cy="1446550"/>
          </a:xfrm>
          <a:prstGeom prst="rect">
            <a:avLst/>
          </a:prstGeom>
          <a:noFill/>
        </p:spPr>
        <p:txBody>
          <a:bodyPr wrap="square" rtlCol="0">
            <a:spAutoFit/>
          </a:bodyPr>
          <a:lstStyle/>
          <a:p>
            <a:r>
              <a:rPr lang="en-GB" sz="4000" b="1" u="sng" dirty="0">
                <a:latin typeface="Topmarks" pitchFamily="2" charset="0"/>
              </a:rPr>
              <a:t>Phases in Phonics </a:t>
            </a:r>
            <a:r>
              <a:rPr lang="en-GB" sz="2400" dirty="0">
                <a:latin typeface="Topmarks" pitchFamily="2" charset="0"/>
              </a:rPr>
              <a:t>Phase 1 examples. </a:t>
            </a:r>
          </a:p>
          <a:p>
            <a:endParaRPr lang="en-GB" sz="2400" dirty="0">
              <a:latin typeface="Topmarks" pitchFamily="2" charset="0"/>
            </a:endParaRPr>
          </a:p>
          <a:p>
            <a:r>
              <a:rPr lang="en-GB" sz="2400" dirty="0">
                <a:latin typeface="Topmarks" pitchFamily="2" charset="0"/>
              </a:rPr>
              <a:t> </a:t>
            </a:r>
          </a:p>
        </p:txBody>
      </p:sp>
      <p:pic>
        <p:nvPicPr>
          <p:cNvPr id="4" name="Picture 3">
            <a:extLst>
              <a:ext uri="{FF2B5EF4-FFF2-40B4-BE49-F238E27FC236}">
                <a16:creationId xmlns:a16="http://schemas.microsoft.com/office/drawing/2014/main" id="{1B322A61-0A3E-434D-BB2C-EA54B44AF43E}"/>
              </a:ext>
            </a:extLst>
          </p:cNvPr>
          <p:cNvPicPr>
            <a:picLocks noChangeAspect="1"/>
          </p:cNvPicPr>
          <p:nvPr/>
        </p:nvPicPr>
        <p:blipFill>
          <a:blip r:embed="rId2"/>
          <a:stretch>
            <a:fillRect/>
          </a:stretch>
        </p:blipFill>
        <p:spPr>
          <a:xfrm>
            <a:off x="1033765" y="1889316"/>
            <a:ext cx="9689555" cy="2083594"/>
          </a:xfrm>
          <a:prstGeom prst="rect">
            <a:avLst/>
          </a:prstGeom>
        </p:spPr>
      </p:pic>
    </p:spTree>
    <p:extLst>
      <p:ext uri="{BB962C8B-B14F-4D97-AF65-F5344CB8AC3E}">
        <p14:creationId xmlns:p14="http://schemas.microsoft.com/office/powerpoint/2010/main" val="167300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D09F3-04EB-4588-96A3-FC908C3C4B12}"/>
              </a:ext>
            </a:extLst>
          </p:cNvPr>
          <p:cNvSpPr txBox="1"/>
          <p:nvPr/>
        </p:nvSpPr>
        <p:spPr>
          <a:xfrm>
            <a:off x="768521" y="757988"/>
            <a:ext cx="10220045" cy="1508105"/>
          </a:xfrm>
          <a:prstGeom prst="rect">
            <a:avLst/>
          </a:prstGeom>
          <a:noFill/>
        </p:spPr>
        <p:txBody>
          <a:bodyPr wrap="square" rtlCol="0">
            <a:spAutoFit/>
          </a:bodyPr>
          <a:lstStyle/>
          <a:p>
            <a:r>
              <a:rPr lang="en-GB" sz="4000" b="1" u="sng" dirty="0">
                <a:latin typeface="Topmarks" pitchFamily="2" charset="0"/>
              </a:rPr>
              <a:t>Phases in Phonics</a:t>
            </a:r>
          </a:p>
          <a:p>
            <a:r>
              <a:rPr lang="en-GB" sz="2800" b="1" u="sng" dirty="0">
                <a:latin typeface="Topmarks" pitchFamily="2" charset="0"/>
              </a:rPr>
              <a:t>Phase 2 </a:t>
            </a:r>
            <a:endParaRPr lang="en-GB" sz="1600" dirty="0">
              <a:latin typeface="Topmarks" pitchFamily="2" charset="0"/>
            </a:endParaRPr>
          </a:p>
          <a:p>
            <a:r>
              <a:rPr lang="en-GB" sz="2400" dirty="0">
                <a:latin typeface="Topmarks" pitchFamily="2" charset="0"/>
              </a:rPr>
              <a:t> </a:t>
            </a:r>
          </a:p>
        </p:txBody>
      </p:sp>
      <p:pic>
        <p:nvPicPr>
          <p:cNvPr id="3" name="Picture 2">
            <a:extLst>
              <a:ext uri="{FF2B5EF4-FFF2-40B4-BE49-F238E27FC236}">
                <a16:creationId xmlns:a16="http://schemas.microsoft.com/office/drawing/2014/main" id="{1599E8A7-8D65-4785-AED7-FC9DBF43100F}"/>
              </a:ext>
            </a:extLst>
          </p:cNvPr>
          <p:cNvPicPr>
            <a:picLocks noChangeAspect="1"/>
          </p:cNvPicPr>
          <p:nvPr/>
        </p:nvPicPr>
        <p:blipFill>
          <a:blip r:embed="rId2"/>
          <a:stretch>
            <a:fillRect/>
          </a:stretch>
        </p:blipFill>
        <p:spPr>
          <a:xfrm>
            <a:off x="2671891" y="1595010"/>
            <a:ext cx="7573432" cy="4344006"/>
          </a:xfrm>
          <a:prstGeom prst="rect">
            <a:avLst/>
          </a:prstGeom>
        </p:spPr>
      </p:pic>
    </p:spTree>
    <p:extLst>
      <p:ext uri="{BB962C8B-B14F-4D97-AF65-F5344CB8AC3E}">
        <p14:creationId xmlns:p14="http://schemas.microsoft.com/office/powerpoint/2010/main" val="1968893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384</TotalTime>
  <Words>1340</Words>
  <Application>Microsoft Office PowerPoint</Application>
  <PresentationFormat>Widescreen</PresentationFormat>
  <Paragraphs>177</Paragraphs>
  <Slides>33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Calibri</vt:lpstr>
      <vt:lpstr>Garamond</vt:lpstr>
      <vt:lpstr>Times New Roman</vt:lpstr>
      <vt:lpstr>Topmarks</vt:lpstr>
      <vt:lpstr>Organic</vt:lpstr>
      <vt:lpstr>High Lane Phonics Parent Information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requires two skills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Supporting your child with reading</vt:lpstr>
      <vt:lpstr>What to do if your child is stuck</vt:lpstr>
      <vt:lpstr>How to use these strategies at home</vt:lpstr>
      <vt:lpstr>Talking about books</vt:lpstr>
      <vt:lpstr>PowerPoint Presentation</vt:lpstr>
      <vt:lpstr>Statutory assessments</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c:title>
  <dc:creator>Miss Hallam</dc:creator>
  <cp:lastModifiedBy>Miss Hallam</cp:lastModifiedBy>
  <cp:revision>35</cp:revision>
  <cp:lastPrinted>2022-11-29T13:39:09Z</cp:lastPrinted>
  <dcterms:created xsi:type="dcterms:W3CDTF">2022-11-29T10:22:16Z</dcterms:created>
  <dcterms:modified xsi:type="dcterms:W3CDTF">2023-10-17T15:50:33Z</dcterms:modified>
</cp:coreProperties>
</file>