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38D5C4-B40E-4A58-B52D-E907FB0E27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D6371707-C02C-4C13-8182-8E00CF65A4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9BD81BCD-CCFB-4E9A-872E-BDF2C265A74B}"/>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5" name="Footer Placeholder 4">
            <a:extLst>
              <a:ext uri="{FF2B5EF4-FFF2-40B4-BE49-F238E27FC236}">
                <a16:creationId xmlns="" xmlns:a16="http://schemas.microsoft.com/office/drawing/2014/main" id="{77F9FBF9-2BF3-4AE7-9C45-6C60836A08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3420E07-5E4B-466E-8100-1D6BE7F2DB1D}"/>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122844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19871A-AC65-4D60-8460-2CD624192E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1E3A06A4-FE60-40A5-B054-16223A08A7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35A0F2E-7E37-4027-BAE2-05ACA5ED9A64}"/>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5" name="Footer Placeholder 4">
            <a:extLst>
              <a:ext uri="{FF2B5EF4-FFF2-40B4-BE49-F238E27FC236}">
                <a16:creationId xmlns="" xmlns:a16="http://schemas.microsoft.com/office/drawing/2014/main" id="{344AB726-61F9-4CF0-9991-8BC94F77B8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E8E4722F-5DF1-4941-87AB-C1210614A773}"/>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391629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4E94057-CC9E-423A-A005-89B59A94DF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711B2026-0806-4C6B-B33C-4B24AD46DE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AB8A356-A513-4F45-86AC-9F29C2895CDC}"/>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5" name="Footer Placeholder 4">
            <a:extLst>
              <a:ext uri="{FF2B5EF4-FFF2-40B4-BE49-F238E27FC236}">
                <a16:creationId xmlns="" xmlns:a16="http://schemas.microsoft.com/office/drawing/2014/main" id="{68F81D0A-94FA-4114-95E7-1CE3B59E53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4F7AD58-1293-433B-B8CD-BF9E99E839FA}"/>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1800555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7CE801-024A-4D6F-849A-5AF7C8239D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90FC941F-8514-4FA6-8DB4-D8EBC1F27A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B72D8111-09AB-4F0F-9108-55804462D9BF}"/>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5" name="Footer Placeholder 4">
            <a:extLst>
              <a:ext uri="{FF2B5EF4-FFF2-40B4-BE49-F238E27FC236}">
                <a16:creationId xmlns="" xmlns:a16="http://schemas.microsoft.com/office/drawing/2014/main" id="{D6BEB609-5D0A-4FEE-8897-36A2D78D4D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8D452A8-134A-4536-8CFD-1B8170FA1F40}"/>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385739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22ECED-1B87-47EC-8C61-E33CEF9964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3AAF0EE4-97C0-49BB-9FBE-9F7FF16C04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79B4534-4B14-4A25-A9A5-F291E46C4A89}"/>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5" name="Footer Placeholder 4">
            <a:extLst>
              <a:ext uri="{FF2B5EF4-FFF2-40B4-BE49-F238E27FC236}">
                <a16:creationId xmlns="" xmlns:a16="http://schemas.microsoft.com/office/drawing/2014/main" id="{9CD9B83C-8F7A-4D54-B3B2-EE084DDB5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57C30F1-0448-4424-A947-35CF6AE67445}"/>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408612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1ABEFD-E15A-4E27-A2E4-58980DF363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2E972A10-3C6E-4E0E-9983-32171853FC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55A5275C-1DD6-4B21-89F5-D579768745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C75C61A3-76D4-418B-9A1B-28334FC6E0E4}"/>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6" name="Footer Placeholder 5">
            <a:extLst>
              <a:ext uri="{FF2B5EF4-FFF2-40B4-BE49-F238E27FC236}">
                <a16:creationId xmlns="" xmlns:a16="http://schemas.microsoft.com/office/drawing/2014/main" id="{662A2C6C-97F9-450A-B50A-04EC40881F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304AE5D-7240-455B-90F7-C030C00924BF}"/>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45634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E534B6-D7E0-4F19-8039-C1485E97EEE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E1023508-3F98-4327-A7CC-0782A62BB5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2337116-FCF9-4B9F-AE44-AADD5FBF16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2E96AF8-6319-428F-9980-4DA00E4430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FFDF6F7-5C04-4ADA-8C33-37DBA7AAF5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2E8F647D-B64D-4694-B65C-CEC04549E3FE}"/>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8" name="Footer Placeholder 7">
            <a:extLst>
              <a:ext uri="{FF2B5EF4-FFF2-40B4-BE49-F238E27FC236}">
                <a16:creationId xmlns="" xmlns:a16="http://schemas.microsoft.com/office/drawing/2014/main" id="{C22F56EC-5F75-4008-B53A-0734B3F848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8D416E4A-71C7-465C-BFE7-CEB47F5299CA}"/>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48929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EFEC5F-E946-4585-8A6B-5EB86577D4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E9372E7-B0CA-4701-AE64-71AFE3480489}"/>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4" name="Footer Placeholder 3">
            <a:extLst>
              <a:ext uri="{FF2B5EF4-FFF2-40B4-BE49-F238E27FC236}">
                <a16:creationId xmlns="" xmlns:a16="http://schemas.microsoft.com/office/drawing/2014/main" id="{6499C218-BA85-4C1B-8F12-F1615DD587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3B73414E-5338-441F-B6AC-185C27E8592D}"/>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236268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D9BDE66-3311-444D-93F3-5DD48F4056F5}"/>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3" name="Footer Placeholder 2">
            <a:extLst>
              <a:ext uri="{FF2B5EF4-FFF2-40B4-BE49-F238E27FC236}">
                <a16:creationId xmlns="" xmlns:a16="http://schemas.microsoft.com/office/drawing/2014/main" id="{BD697FAF-D72C-4B12-8988-F680E75099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290D2E58-BB00-4B2B-90AF-1FAAE5272898}"/>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355668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63BF8C-E416-4407-8F00-F316D272E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3CB9650-10F0-42B5-8B57-7455873BC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0EE0A3A7-89CA-49DF-8D62-C9DB13384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4FD5DE6-7CAB-4714-A0BC-DA579BA3B601}"/>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6" name="Footer Placeholder 5">
            <a:extLst>
              <a:ext uri="{FF2B5EF4-FFF2-40B4-BE49-F238E27FC236}">
                <a16:creationId xmlns="" xmlns:a16="http://schemas.microsoft.com/office/drawing/2014/main" id="{4FB395F7-CAC0-40C0-8F0C-C1983238EA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D93736C-01D5-4207-87BD-8D063E59BB8C}"/>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140381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AD2C9E-06BC-4E34-92B1-7A85280266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215EB68B-4D03-44C3-B7C5-8B0F91931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68FF9B09-74EA-47FE-8811-877475CAEC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79CC93D-A970-4902-ABCC-1C8E7035370B}"/>
              </a:ext>
            </a:extLst>
          </p:cNvPr>
          <p:cNvSpPr>
            <a:spLocks noGrp="1"/>
          </p:cNvSpPr>
          <p:nvPr>
            <p:ph type="dt" sz="half" idx="10"/>
          </p:nvPr>
        </p:nvSpPr>
        <p:spPr/>
        <p:txBody>
          <a:bodyPr/>
          <a:lstStyle/>
          <a:p>
            <a:fld id="{45F68260-440F-4DB6-903A-8A822F33920F}" type="datetimeFigureOut">
              <a:rPr lang="en-GB" smtClean="0"/>
              <a:t>04/03/2022</a:t>
            </a:fld>
            <a:endParaRPr lang="en-GB"/>
          </a:p>
        </p:txBody>
      </p:sp>
      <p:sp>
        <p:nvSpPr>
          <p:cNvPr id="6" name="Footer Placeholder 5">
            <a:extLst>
              <a:ext uri="{FF2B5EF4-FFF2-40B4-BE49-F238E27FC236}">
                <a16:creationId xmlns="" xmlns:a16="http://schemas.microsoft.com/office/drawing/2014/main" id="{839C72FB-E67E-4347-93AA-FAFB4F5E2E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27206B2D-A560-4C74-8391-F70C60B9A20A}"/>
              </a:ext>
            </a:extLst>
          </p:cNvPr>
          <p:cNvSpPr>
            <a:spLocks noGrp="1"/>
          </p:cNvSpPr>
          <p:nvPr>
            <p:ph type="sldNum" sz="quarter" idx="12"/>
          </p:nvPr>
        </p:nvSpPr>
        <p:spPr/>
        <p:txBody>
          <a:bodyPr/>
          <a:lstStyle/>
          <a:p>
            <a:fld id="{81B0D562-9B64-40C7-BCBE-E9F785A3B697}" type="slidenum">
              <a:rPr lang="en-GB" smtClean="0"/>
              <a:t>‹#›</a:t>
            </a:fld>
            <a:endParaRPr lang="en-GB"/>
          </a:p>
        </p:txBody>
      </p:sp>
    </p:spTree>
    <p:extLst>
      <p:ext uri="{BB962C8B-B14F-4D97-AF65-F5344CB8AC3E}">
        <p14:creationId xmlns:p14="http://schemas.microsoft.com/office/powerpoint/2010/main" val="93629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9C8B3E5-AD92-4C69-A408-B7AEA9F10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EC75B6A-2CC8-4F2F-ACBA-D747A3999C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B90BBA7-F7CF-4383-9AE7-B56D3E16A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68260-440F-4DB6-903A-8A822F33920F}" type="datetimeFigureOut">
              <a:rPr lang="en-GB" smtClean="0"/>
              <a:t>04/03/2022</a:t>
            </a:fld>
            <a:endParaRPr lang="en-GB"/>
          </a:p>
        </p:txBody>
      </p:sp>
      <p:sp>
        <p:nvSpPr>
          <p:cNvPr id="5" name="Footer Placeholder 4">
            <a:extLst>
              <a:ext uri="{FF2B5EF4-FFF2-40B4-BE49-F238E27FC236}">
                <a16:creationId xmlns="" xmlns:a16="http://schemas.microsoft.com/office/drawing/2014/main" id="{2F492814-D12B-44A2-94A0-50DE78C04F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66004987-C4D0-4680-A288-85A5A3C49D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0D562-9B64-40C7-BCBE-E9F785A3B697}" type="slidenum">
              <a:rPr lang="en-GB" smtClean="0"/>
              <a:t>‹#›</a:t>
            </a:fld>
            <a:endParaRPr lang="en-GB"/>
          </a:p>
        </p:txBody>
      </p:sp>
    </p:spTree>
    <p:extLst>
      <p:ext uri="{BB962C8B-B14F-4D97-AF65-F5344CB8AC3E}">
        <p14:creationId xmlns:p14="http://schemas.microsoft.com/office/powerpoint/2010/main" val="4174547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stockportmbc.gov.uk/primary/highlane/logo.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http://www.stockportmbc.gov.uk/primary/highlane/logo.jp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www.behavioursupportservice.co.uk/trainin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6D938635-FB4C-402D-BA6C-A72C3B0AD1F4}"/>
              </a:ext>
            </a:extLst>
          </p:cNvPr>
          <p:cNvSpPr txBox="1"/>
          <p:nvPr/>
        </p:nvSpPr>
        <p:spPr>
          <a:xfrm>
            <a:off x="273269" y="311506"/>
            <a:ext cx="11740055" cy="584775"/>
          </a:xfrm>
          <a:prstGeom prst="rect">
            <a:avLst/>
          </a:prstGeom>
          <a:solidFill>
            <a:srgbClr val="FFFFFF"/>
          </a:solidFill>
        </p:spPr>
        <p:txBody>
          <a:bodyPr wrap="square" rtlCol="0">
            <a:spAutoFit/>
          </a:bodyPr>
          <a:lstStyle/>
          <a:p>
            <a:r>
              <a:rPr lang="en-GB" sz="3200" dirty="0">
                <a:latin typeface="Modern Love" panose="04090805081005020601" pitchFamily="82" charset="0"/>
              </a:rPr>
              <a:t>Wellbeing at High Lane Primary </a:t>
            </a:r>
          </a:p>
        </p:txBody>
      </p:sp>
      <p:sp>
        <p:nvSpPr>
          <p:cNvPr id="5" name="Rectangle 4">
            <a:extLst>
              <a:ext uri="{FF2B5EF4-FFF2-40B4-BE49-F238E27FC236}">
                <a16:creationId xmlns="" xmlns:a16="http://schemas.microsoft.com/office/drawing/2014/main" id="{A554A1F7-A682-471B-A12C-ED4CC31F0D58}"/>
              </a:ext>
            </a:extLst>
          </p:cNvPr>
          <p:cNvSpPr/>
          <p:nvPr/>
        </p:nvSpPr>
        <p:spPr>
          <a:xfrm>
            <a:off x="273269" y="210207"/>
            <a:ext cx="11645462" cy="6432331"/>
          </a:xfrm>
          <a:custGeom>
            <a:avLst/>
            <a:gdLst>
              <a:gd name="connsiteX0" fmla="*/ 0 w 11645462"/>
              <a:gd name="connsiteY0" fmla="*/ 0 h 6432331"/>
              <a:gd name="connsiteX1" fmla="*/ 11645462 w 11645462"/>
              <a:gd name="connsiteY1" fmla="*/ 0 h 6432331"/>
              <a:gd name="connsiteX2" fmla="*/ 11645462 w 11645462"/>
              <a:gd name="connsiteY2" fmla="*/ 6432331 h 6432331"/>
              <a:gd name="connsiteX3" fmla="*/ 0 w 11645462"/>
              <a:gd name="connsiteY3" fmla="*/ 6432331 h 6432331"/>
              <a:gd name="connsiteX4" fmla="*/ 0 w 11645462"/>
              <a:gd name="connsiteY4" fmla="*/ 0 h 6432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45462" h="6432331" extrusionOk="0">
                <a:moveTo>
                  <a:pt x="0" y="0"/>
                </a:moveTo>
                <a:cubicBezTo>
                  <a:pt x="4449806" y="-5264"/>
                  <a:pt x="10025738" y="84467"/>
                  <a:pt x="11645462" y="0"/>
                </a:cubicBezTo>
                <a:cubicBezTo>
                  <a:pt x="11517289" y="2423506"/>
                  <a:pt x="11774612" y="5640018"/>
                  <a:pt x="11645462" y="6432331"/>
                </a:cubicBezTo>
                <a:cubicBezTo>
                  <a:pt x="7855548" y="6538651"/>
                  <a:pt x="4704774" y="6424682"/>
                  <a:pt x="0" y="6432331"/>
                </a:cubicBezTo>
                <a:cubicBezTo>
                  <a:pt x="160128" y="4845586"/>
                  <a:pt x="25049" y="2208838"/>
                  <a:pt x="0" y="0"/>
                </a:cubicBezTo>
                <a:close/>
              </a:path>
            </a:pathLst>
          </a:custGeom>
          <a:noFill/>
          <a:ln w="38100">
            <a:solidFill>
              <a:schemeClr val="tx1"/>
            </a:solidFill>
            <a:prstDash val="sysDot"/>
            <a:extLst>
              <a:ext uri="{C807C97D-BFC1-408E-A445-0C87EB9F89A2}">
                <ask:lineSketchStyleProps xmlns="" xmlns:ask="http://schemas.microsoft.com/office/drawing/2018/sketchyshapes" sd="2650216993">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 xmlns:a16="http://schemas.microsoft.com/office/drawing/2014/main" id="{68C86371-C611-419B-AB6C-AE8A4BD73007}"/>
              </a:ext>
            </a:extLst>
          </p:cNvPr>
          <p:cNvSpPr txBox="1"/>
          <p:nvPr/>
        </p:nvSpPr>
        <p:spPr>
          <a:xfrm>
            <a:off x="297293" y="896281"/>
            <a:ext cx="11421956" cy="6124754"/>
          </a:xfrm>
          <a:prstGeom prst="rect">
            <a:avLst/>
          </a:prstGeom>
          <a:noFill/>
        </p:spPr>
        <p:txBody>
          <a:bodyPr wrap="square" rtlCol="0">
            <a:spAutoFit/>
          </a:bodyPr>
          <a:lstStyle/>
          <a:p>
            <a:r>
              <a:rPr lang="en-GB" dirty="0"/>
              <a:t>At High Lane, we nurture the children’s respect for others and we are aware of the growing number of children (and adults) who are struggling to make sense of Russia’s invasion of Ukraine. There are children who have many questions, and others who may simply be seeking some kind of reassurance based on the stories they’ve heard and/or the images they’ve seen. </a:t>
            </a:r>
          </a:p>
          <a:p>
            <a:endParaRPr lang="en-GB" dirty="0"/>
          </a:p>
          <a:p>
            <a:r>
              <a:rPr lang="en-GB" b="1" dirty="0"/>
              <a:t>How to talk about conflict with children</a:t>
            </a:r>
          </a:p>
          <a:p>
            <a:r>
              <a:rPr lang="en-GB" dirty="0" err="1"/>
              <a:t>Ane</a:t>
            </a:r>
            <a:r>
              <a:rPr lang="en-GB" dirty="0"/>
              <a:t> </a:t>
            </a:r>
            <a:r>
              <a:rPr lang="en-GB" dirty="0" err="1"/>
              <a:t>Lemche</a:t>
            </a:r>
            <a:r>
              <a:rPr lang="en-GB" dirty="0"/>
              <a:t>, a psychologist and child counsellor with Save the Children, recommends the following points: </a:t>
            </a:r>
          </a:p>
          <a:p>
            <a:pPr marL="342900" indent="-342900">
              <a:buFont typeface="+mj-lt"/>
              <a:buAutoNum type="arabicPeriod"/>
            </a:pPr>
            <a:r>
              <a:rPr lang="en-GB" dirty="0"/>
              <a:t>Make time and really listen to your child’s concerns when they want to talk </a:t>
            </a:r>
          </a:p>
          <a:p>
            <a:pPr marL="342900" indent="-342900">
              <a:buFont typeface="+mj-lt"/>
              <a:buAutoNum type="arabicPeriod"/>
            </a:pPr>
            <a:r>
              <a:rPr lang="en-GB" dirty="0"/>
              <a:t>Tailor the conversation to your child – be careful not to over-explain or go into too much detail as this can cause unnecessary anxiety </a:t>
            </a:r>
          </a:p>
          <a:p>
            <a:pPr marL="342900" indent="-342900">
              <a:buFont typeface="+mj-lt"/>
              <a:buAutoNum type="arabicPeriod"/>
            </a:pPr>
            <a:r>
              <a:rPr lang="en-GB" dirty="0"/>
              <a:t>Validate their feelings – it is perfectly normal for anyone to feel unsure and seek feelings of safety. Try not to dismiss worries or feelings. </a:t>
            </a:r>
          </a:p>
          <a:p>
            <a:pPr marL="342900" indent="-342900">
              <a:buFont typeface="+mj-lt"/>
              <a:buAutoNum type="arabicPeriod"/>
            </a:pPr>
            <a:r>
              <a:rPr lang="en-GB" dirty="0"/>
              <a:t>Reassure your child that adults across the world </a:t>
            </a:r>
            <a:r>
              <a:rPr lang="en-GB" dirty="0" smtClean="0"/>
              <a:t>are </a:t>
            </a:r>
            <a:r>
              <a:rPr lang="en-GB" dirty="0"/>
              <a:t>working together to help – help your child feel safe and supported</a:t>
            </a:r>
          </a:p>
          <a:p>
            <a:pPr marL="342900" indent="-342900">
              <a:buFont typeface="+mj-lt"/>
              <a:buAutoNum type="arabicPeriod"/>
            </a:pPr>
            <a:endParaRPr lang="en-GB" dirty="0"/>
          </a:p>
          <a:p>
            <a:r>
              <a:rPr lang="en-GB" dirty="0"/>
              <a:t>In addition to this, it is important to </a:t>
            </a:r>
            <a:r>
              <a:rPr lang="en-GB" dirty="0" smtClean="0"/>
              <a:t>remain </a:t>
            </a:r>
            <a:r>
              <a:rPr lang="en-GB" b="1" dirty="0" smtClean="0"/>
              <a:t>factual </a:t>
            </a:r>
            <a:r>
              <a:rPr lang="en-GB" dirty="0"/>
              <a:t>about the situation. </a:t>
            </a:r>
            <a:r>
              <a:rPr lang="en-GB" b="1" dirty="0"/>
              <a:t>Newsround, First News </a:t>
            </a:r>
            <a:r>
              <a:rPr lang="en-GB" dirty="0"/>
              <a:t>and </a:t>
            </a:r>
            <a:r>
              <a:rPr lang="en-GB" b="1" dirty="0"/>
              <a:t>Sky News’ FYI </a:t>
            </a:r>
            <a:r>
              <a:rPr lang="en-GB" dirty="0"/>
              <a:t>are all developed with a younger audience in mind so the information provided is usually at the right level for most children*. It might help to watch information from one of these sources with your children </a:t>
            </a:r>
            <a:r>
              <a:rPr lang="en-GB" u="sng" dirty="0"/>
              <a:t>together</a:t>
            </a:r>
            <a:r>
              <a:rPr lang="en-GB" dirty="0"/>
              <a:t> so that your child can ask any questions, but they are not exposed to things that are too upsetting or difficult to understand.</a:t>
            </a:r>
          </a:p>
          <a:p>
            <a:r>
              <a:rPr lang="en-GB" b="1" dirty="0"/>
              <a:t> </a:t>
            </a:r>
          </a:p>
          <a:p>
            <a:r>
              <a:rPr lang="en-GB" sz="1400" b="1" dirty="0"/>
              <a:t>*Please remember to watch any online content first to check it’s suitable for your children and won’t cause unnecessary distress. </a:t>
            </a:r>
            <a:endParaRPr lang="en-GB" sz="1400" dirty="0"/>
          </a:p>
          <a:p>
            <a:endParaRPr lang="en-GB" dirty="0"/>
          </a:p>
        </p:txBody>
      </p:sp>
      <p:pic>
        <p:nvPicPr>
          <p:cNvPr id="7" name="Picture 2" descr="http://www.stockportmbc.gov.uk/primary/highlane/logo.jpg">
            <a:extLst>
              <a:ext uri="{FF2B5EF4-FFF2-40B4-BE49-F238E27FC236}">
                <a16:creationId xmlns="" xmlns:a16="http://schemas.microsoft.com/office/drawing/2014/main" id="{06151FDB-0FCE-499E-AEC1-189156BF95D7}"/>
              </a:ext>
            </a:extLst>
          </p:cNvPr>
          <p:cNvPicPr>
            <a:picLocks noChangeAspect="1" noChangeArrowheads="1"/>
          </p:cNvPicPr>
          <p:nvPr/>
        </p:nvPicPr>
        <p:blipFill>
          <a:blip r:embed="rId2" r:link="rId3" cstate="print">
            <a:lum contrast="60000"/>
            <a:extLst>
              <a:ext uri="{28A0092B-C50C-407E-A947-70E740481C1C}">
                <a14:useLocalDpi xmlns:a14="http://schemas.microsoft.com/office/drawing/2010/main" val="0"/>
              </a:ext>
            </a:extLst>
          </a:blip>
          <a:srcRect/>
          <a:stretch>
            <a:fillRect/>
          </a:stretch>
        </p:blipFill>
        <p:spPr bwMode="auto">
          <a:xfrm>
            <a:off x="6703604" y="375455"/>
            <a:ext cx="471637" cy="52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17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6D938635-FB4C-402D-BA6C-A72C3B0AD1F4}"/>
              </a:ext>
            </a:extLst>
          </p:cNvPr>
          <p:cNvSpPr txBox="1"/>
          <p:nvPr/>
        </p:nvSpPr>
        <p:spPr>
          <a:xfrm>
            <a:off x="273269" y="311506"/>
            <a:ext cx="11740055" cy="584775"/>
          </a:xfrm>
          <a:prstGeom prst="rect">
            <a:avLst/>
          </a:prstGeom>
          <a:solidFill>
            <a:srgbClr val="FFFFFF"/>
          </a:solidFill>
        </p:spPr>
        <p:txBody>
          <a:bodyPr wrap="square" rtlCol="0">
            <a:spAutoFit/>
          </a:bodyPr>
          <a:lstStyle/>
          <a:p>
            <a:r>
              <a:rPr lang="en-GB" sz="3200" dirty="0">
                <a:latin typeface="Modern Love" panose="04090805081005020601" pitchFamily="82" charset="0"/>
              </a:rPr>
              <a:t>Wellbeing at High Lane Primary </a:t>
            </a:r>
          </a:p>
        </p:txBody>
      </p:sp>
      <p:sp>
        <p:nvSpPr>
          <p:cNvPr id="5" name="Rectangle 4">
            <a:extLst>
              <a:ext uri="{FF2B5EF4-FFF2-40B4-BE49-F238E27FC236}">
                <a16:creationId xmlns="" xmlns:a16="http://schemas.microsoft.com/office/drawing/2014/main" id="{A554A1F7-A682-471B-A12C-ED4CC31F0D58}"/>
              </a:ext>
            </a:extLst>
          </p:cNvPr>
          <p:cNvSpPr/>
          <p:nvPr/>
        </p:nvSpPr>
        <p:spPr>
          <a:xfrm>
            <a:off x="273269" y="210207"/>
            <a:ext cx="11645462" cy="6432331"/>
          </a:xfrm>
          <a:custGeom>
            <a:avLst/>
            <a:gdLst>
              <a:gd name="connsiteX0" fmla="*/ 0 w 11645462"/>
              <a:gd name="connsiteY0" fmla="*/ 0 h 6432331"/>
              <a:gd name="connsiteX1" fmla="*/ 11645462 w 11645462"/>
              <a:gd name="connsiteY1" fmla="*/ 0 h 6432331"/>
              <a:gd name="connsiteX2" fmla="*/ 11645462 w 11645462"/>
              <a:gd name="connsiteY2" fmla="*/ 6432331 h 6432331"/>
              <a:gd name="connsiteX3" fmla="*/ 0 w 11645462"/>
              <a:gd name="connsiteY3" fmla="*/ 6432331 h 6432331"/>
              <a:gd name="connsiteX4" fmla="*/ 0 w 11645462"/>
              <a:gd name="connsiteY4" fmla="*/ 0 h 6432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45462" h="6432331" extrusionOk="0">
                <a:moveTo>
                  <a:pt x="0" y="0"/>
                </a:moveTo>
                <a:cubicBezTo>
                  <a:pt x="4449806" y="-5264"/>
                  <a:pt x="10025738" y="84467"/>
                  <a:pt x="11645462" y="0"/>
                </a:cubicBezTo>
                <a:cubicBezTo>
                  <a:pt x="11517289" y="2423506"/>
                  <a:pt x="11774612" y="5640018"/>
                  <a:pt x="11645462" y="6432331"/>
                </a:cubicBezTo>
                <a:cubicBezTo>
                  <a:pt x="7855548" y="6538651"/>
                  <a:pt x="4704774" y="6424682"/>
                  <a:pt x="0" y="6432331"/>
                </a:cubicBezTo>
                <a:cubicBezTo>
                  <a:pt x="160128" y="4845586"/>
                  <a:pt x="25049" y="2208838"/>
                  <a:pt x="0" y="0"/>
                </a:cubicBezTo>
                <a:close/>
              </a:path>
            </a:pathLst>
          </a:custGeom>
          <a:noFill/>
          <a:ln w="38100">
            <a:solidFill>
              <a:schemeClr val="tx1"/>
            </a:solidFill>
            <a:prstDash val="sysDot"/>
            <a:extLst>
              <a:ext uri="{C807C97D-BFC1-408E-A445-0C87EB9F89A2}">
                <ask:lineSketchStyleProps xmlns="" xmlns:ask="http://schemas.microsoft.com/office/drawing/2018/sketchyshapes" sd="2650216993">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2" descr="http://www.stockportmbc.gov.uk/primary/highlane/logo.jpg">
            <a:extLst>
              <a:ext uri="{FF2B5EF4-FFF2-40B4-BE49-F238E27FC236}">
                <a16:creationId xmlns="" xmlns:a16="http://schemas.microsoft.com/office/drawing/2014/main" id="{06151FDB-0FCE-499E-AEC1-189156BF95D7}"/>
              </a:ext>
            </a:extLst>
          </p:cNvPr>
          <p:cNvPicPr>
            <a:picLocks noChangeAspect="1" noChangeArrowheads="1"/>
          </p:cNvPicPr>
          <p:nvPr/>
        </p:nvPicPr>
        <p:blipFill>
          <a:blip r:embed="rId2" r:link="rId3" cstate="print">
            <a:lum contrast="60000"/>
            <a:extLst>
              <a:ext uri="{28A0092B-C50C-407E-A947-70E740481C1C}">
                <a14:useLocalDpi xmlns:a14="http://schemas.microsoft.com/office/drawing/2010/main" val="0"/>
              </a:ext>
            </a:extLst>
          </a:blip>
          <a:srcRect/>
          <a:stretch>
            <a:fillRect/>
          </a:stretch>
        </p:blipFill>
        <p:spPr bwMode="auto">
          <a:xfrm>
            <a:off x="6703604" y="375455"/>
            <a:ext cx="471637" cy="52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 xmlns:a16="http://schemas.microsoft.com/office/drawing/2014/main" id="{B80BB1EF-F39A-4107-B2FA-A81A4022BE81}"/>
              </a:ext>
            </a:extLst>
          </p:cNvPr>
          <p:cNvSpPr txBox="1"/>
          <p:nvPr/>
        </p:nvSpPr>
        <p:spPr>
          <a:xfrm>
            <a:off x="401216" y="970384"/>
            <a:ext cx="11355355" cy="5632311"/>
          </a:xfrm>
          <a:prstGeom prst="rect">
            <a:avLst/>
          </a:prstGeom>
          <a:noFill/>
        </p:spPr>
        <p:txBody>
          <a:bodyPr wrap="square" rtlCol="0">
            <a:spAutoFit/>
          </a:bodyPr>
          <a:lstStyle/>
          <a:p>
            <a:r>
              <a:rPr lang="en-GB" dirty="0"/>
              <a:t>Whilst sharing age-appropriate news with your child might help, it may also help to minimise their exposure to constant news streams. If your </a:t>
            </a:r>
            <a:r>
              <a:rPr lang="en-GB"/>
              <a:t>child </a:t>
            </a:r>
            <a:r>
              <a:rPr lang="en-GB" smtClean="0"/>
              <a:t>is </a:t>
            </a:r>
            <a:r>
              <a:rPr lang="en-GB" dirty="0"/>
              <a:t>feeling particularly anxious, it might be handy to reflect on how they might come into contact with news stories on a daily basis – do they have the news on during breakfast? Is the news on the radio when the children get into the car? Making subtle changes might help to provide a little relief for your child. </a:t>
            </a:r>
          </a:p>
          <a:p>
            <a:endParaRPr lang="en-GB" dirty="0"/>
          </a:p>
          <a:p>
            <a:r>
              <a:rPr lang="en-GB" b="1" dirty="0"/>
              <a:t>Supporting our wider community</a:t>
            </a:r>
            <a:endParaRPr lang="en-GB" dirty="0"/>
          </a:p>
          <a:p>
            <a:r>
              <a:rPr lang="en-GB" dirty="0"/>
              <a:t>During this time, it is important to highlight to children the need for sensitivity. Although we are fortunate that High Lane Primary is a tight-knit community and many of us know one another well, we do not always know who has friends or relatives who have been deeply affected by the conflict in Ukraine. Similarly, it is also important to dispel negativity towards those who come from Russia. During all times of conflict, it is important to remind children that such acts are led by a minority and often a majority within the country are against conflict and do not share the same beliefs so it is important to not make generalisations about a nation.</a:t>
            </a:r>
          </a:p>
          <a:p>
            <a:endParaRPr lang="en-GB" dirty="0"/>
          </a:p>
          <a:p>
            <a:endParaRPr lang="en-GB" dirty="0"/>
          </a:p>
          <a:p>
            <a:endParaRPr lang="en-GB" dirty="0"/>
          </a:p>
          <a:p>
            <a:endParaRPr lang="en-GB" dirty="0"/>
          </a:p>
          <a:p>
            <a:endParaRPr lang="en-GB" dirty="0"/>
          </a:p>
          <a:p>
            <a:endParaRPr lang="en-GB" dirty="0"/>
          </a:p>
          <a:p>
            <a:endParaRPr lang="en-GB" dirty="0"/>
          </a:p>
          <a:p>
            <a:r>
              <a:rPr lang="en-GB" dirty="0"/>
              <a:t>As always, if you are concerned about your child’s wellbeing, please do not hesitate to contact your child’s class teacher.</a:t>
            </a:r>
          </a:p>
        </p:txBody>
      </p:sp>
      <p:pic>
        <p:nvPicPr>
          <p:cNvPr id="1026" name="Picture 2" descr="Behaviour Support Service on Twitter: &amp;amp;quot;Our very own Primary Jigsaw are  doing a free webinar on Parenting Anxious Children as part of  #SENDWeekofAction #TeamStockport I have been on this course and it">
            <a:extLst>
              <a:ext uri="{FF2B5EF4-FFF2-40B4-BE49-F238E27FC236}">
                <a16:creationId xmlns="" xmlns:a16="http://schemas.microsoft.com/office/drawing/2014/main" id="{A5BE2B4C-8F4F-4F51-A5C7-17C37E3F18B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50156" y="4885218"/>
            <a:ext cx="1002398" cy="100239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 xmlns:a16="http://schemas.microsoft.com/office/drawing/2014/main" id="{E6E516E2-4752-484B-B2EC-56E394AA1530}"/>
              </a:ext>
            </a:extLst>
          </p:cNvPr>
          <p:cNvSpPr txBox="1"/>
          <p:nvPr/>
        </p:nvSpPr>
        <p:spPr>
          <a:xfrm>
            <a:off x="401216" y="4520679"/>
            <a:ext cx="9920993" cy="1477328"/>
          </a:xfrm>
          <a:prstGeom prst="rect">
            <a:avLst/>
          </a:prstGeom>
          <a:noFill/>
        </p:spPr>
        <p:txBody>
          <a:bodyPr wrap="square">
            <a:spAutoFit/>
          </a:bodyPr>
          <a:lstStyle/>
          <a:p>
            <a:r>
              <a:rPr lang="en-GB" b="1" dirty="0"/>
              <a:t>Support from Primary Jigsaw</a:t>
            </a:r>
          </a:p>
          <a:p>
            <a:r>
              <a:rPr lang="en-GB" dirty="0"/>
              <a:t>Helen and Sally at Primary Jigsaw have provided a wonderful, 45-minute webinar introducing the concept of emotion coaching to support anxious children. Although this is only a snapshot of strategies, there are several points that might be helpful to consider with your own children if they are feeling particularly anxious. Found at: </a:t>
            </a:r>
            <a:r>
              <a:rPr lang="en-GB" dirty="0">
                <a:hlinkClick r:id="rId5"/>
              </a:rPr>
              <a:t>https://www.behavioursupportservice.co.uk/training/</a:t>
            </a:r>
            <a:r>
              <a:rPr lang="en-GB" dirty="0"/>
              <a:t> </a:t>
            </a:r>
          </a:p>
        </p:txBody>
      </p:sp>
    </p:spTree>
    <p:extLst>
      <p:ext uri="{BB962C8B-B14F-4D97-AF65-F5344CB8AC3E}">
        <p14:creationId xmlns:p14="http://schemas.microsoft.com/office/powerpoint/2010/main" val="2572037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603</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Modern Love</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Kimberley Lloyd</dc:creator>
  <cp:lastModifiedBy>Mrs Humphries</cp:lastModifiedBy>
  <cp:revision>2</cp:revision>
  <dcterms:created xsi:type="dcterms:W3CDTF">2022-03-01T20:36:12Z</dcterms:created>
  <dcterms:modified xsi:type="dcterms:W3CDTF">2022-03-04T11:46:54Z</dcterms:modified>
</cp:coreProperties>
</file>